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4"/>
  </p:sldMasterIdLst>
  <p:notesMasterIdLst>
    <p:notesMasterId r:id="rId25"/>
  </p:notesMasterIdLst>
  <p:handoutMasterIdLst>
    <p:handoutMasterId r:id="rId26"/>
  </p:handoutMasterIdLst>
  <p:sldIdLst>
    <p:sldId id="256" r:id="rId5"/>
    <p:sldId id="316" r:id="rId6"/>
    <p:sldId id="335" r:id="rId7"/>
    <p:sldId id="336" r:id="rId8"/>
    <p:sldId id="318" r:id="rId9"/>
    <p:sldId id="319" r:id="rId10"/>
    <p:sldId id="320" r:id="rId11"/>
    <p:sldId id="331" r:id="rId12"/>
    <p:sldId id="321" r:id="rId13"/>
    <p:sldId id="332" r:id="rId14"/>
    <p:sldId id="333" r:id="rId15"/>
    <p:sldId id="322" r:id="rId16"/>
    <p:sldId id="334" r:id="rId17"/>
    <p:sldId id="325" r:id="rId18"/>
    <p:sldId id="326" r:id="rId19"/>
    <p:sldId id="329" r:id="rId20"/>
    <p:sldId id="327" r:id="rId21"/>
    <p:sldId id="328" r:id="rId22"/>
    <p:sldId id="266" r:id="rId23"/>
    <p:sldId id="330" r:id="rId24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1C9E06-615F-DC7E-6853-FEBE22381636}" name="Wolf Luca" initials="LW" userId="S::luca.wolf@stadtluzern.ch::84dbbb95-e8bf-48a9-99e5-090455c252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D9A9F3-1EF6-46BC-A01A-137844566B14}" v="2" dt="2025-04-09T13:52:25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>
      <p:cViewPr varScale="1">
        <p:scale>
          <a:sx n="124" d="100"/>
          <a:sy n="124" d="100"/>
        </p:scale>
        <p:origin x="6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1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FB09B4D-922D-6521-2DA4-485D8AC4B4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9C92B9-EE93-1089-12E8-2F17162603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06CAC-84B4-4110-83C5-407DEF6E4C0D}" type="datetimeFigureOut">
              <a:rPr lang="de-CH" smtClean="0"/>
              <a:t>08.05.25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4E81EE-76EB-5FF1-C0A1-3E55977B0C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027301-F4E3-B7D8-453A-3C7A2B9DDA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2B06A-08E7-4FAF-A6F3-95046CE5FDA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98007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F8E-BB66-4DAB-AA4D-ED16080077D1}" type="datetimeFigureOut">
              <a:rPr lang="de-CH" smtClean="0"/>
              <a:t>08.05.25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1E851-E37B-4976-B95E-6CB46F960D2F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47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5F0760C-334A-0C43-8117-29583C1DE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8" y="332655"/>
            <a:ext cx="1866316" cy="72325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5CBF8DD-EF03-D61F-E855-BD6F7145F54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248444" y="2045606"/>
            <a:ext cx="9076573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5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hteck 132">
            <a:extLst>
              <a:ext uri="{FF2B5EF4-FFF2-40B4-BE49-F238E27FC236}">
                <a16:creationId xmlns:a16="http://schemas.microsoft.com/office/drawing/2014/main" id="{3BB736A0-3971-414A-B1D7-A57DB1A06FD6}"/>
              </a:ext>
            </a:extLst>
          </p:cNvPr>
          <p:cNvSpPr/>
          <p:nvPr/>
        </p:nvSpPr>
        <p:spPr>
          <a:xfrm>
            <a:off x="6527800" y="2048409"/>
            <a:ext cx="5578753" cy="2666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de-CH" sz="1733" b="0" i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A942FD40-FCBC-9248-B4EF-8EAF4B629993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3200" dirty="0">
              <a:solidFill>
                <a:schemeClr val="bg2"/>
              </a:solidFill>
            </a:endParaRPr>
          </a:p>
        </p:txBody>
      </p:sp>
      <p:sp>
        <p:nvSpPr>
          <p:cNvPr id="146" name="Textplatzhalter 28">
            <a:extLst>
              <a:ext uri="{FF2B5EF4-FFF2-40B4-BE49-F238E27FC236}">
                <a16:creationId xmlns:a16="http://schemas.microsoft.com/office/drawing/2014/main" id="{9C70189A-B0AC-D24D-A3D5-71A452AAC8FF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1"/>
            </p:custDataLst>
          </p:nvPr>
        </p:nvSpPr>
        <p:spPr>
          <a:xfrm>
            <a:off x="6527799" y="1155492"/>
            <a:ext cx="5232400" cy="363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iagrammplatzhalter 2">
            <a:extLst>
              <a:ext uri="{FF2B5EF4-FFF2-40B4-BE49-F238E27FC236}">
                <a16:creationId xmlns:a16="http://schemas.microsoft.com/office/drawing/2014/main" id="{6E7AE3C7-183F-A540-9874-F84331C0CD50}"/>
              </a:ext>
            </a:extLst>
          </p:cNvPr>
          <p:cNvSpPr>
            <a:spLocks noGrp="1"/>
          </p:cNvSpPr>
          <p:nvPr>
            <p:ph type="chart" sz="quarter" idx="19"/>
            <p:custDataLst>
              <p:tags r:id="rId2"/>
            </p:custDataLst>
          </p:nvPr>
        </p:nvSpPr>
        <p:spPr>
          <a:xfrm>
            <a:off x="6527800" y="1606554"/>
            <a:ext cx="5232400" cy="4847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de-CH" dirty="0"/>
          </a:p>
        </p:txBody>
      </p:sp>
      <p:sp>
        <p:nvSpPr>
          <p:cNvPr id="23" name="Textplatzhalter 28">
            <a:extLst>
              <a:ext uri="{FF2B5EF4-FFF2-40B4-BE49-F238E27FC236}">
                <a16:creationId xmlns:a16="http://schemas.microsoft.com/office/drawing/2014/main" id="{DBB9F97D-6F08-8941-BA2C-7B47BB7E162E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748409" y="379916"/>
            <a:ext cx="5131568" cy="363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platzhalter 28">
            <a:extLst>
              <a:ext uri="{FF2B5EF4-FFF2-40B4-BE49-F238E27FC236}">
                <a16:creationId xmlns:a16="http://schemas.microsoft.com/office/drawing/2014/main" id="{B60AF6B3-9848-AC4E-8358-B3AD08D1EA87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>
          <a:xfrm>
            <a:off x="748409" y="1156780"/>
            <a:ext cx="4987551" cy="363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platzhalter 28">
            <a:extLst>
              <a:ext uri="{FF2B5EF4-FFF2-40B4-BE49-F238E27FC236}">
                <a16:creationId xmlns:a16="http://schemas.microsoft.com/office/drawing/2014/main" id="{A8E9F51B-CB46-E848-BB2E-56B60A87B066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48408" y="1412776"/>
            <a:ext cx="5059560" cy="43941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17A84B-69F1-706D-5E55-161AE87F469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9182" y="6517536"/>
            <a:ext cx="583649" cy="365125"/>
          </a:xfrm>
          <a:prstGeom prst="rect">
            <a:avLst/>
          </a:prstGeom>
        </p:spPr>
        <p:txBody>
          <a:bodyPr vert="horz" lIns="62400" tIns="60960" rIns="12000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0000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3EECC8-3343-D944-A083-E8261C3F0244}" type="slidenum">
              <a:rPr lang="de-CH" sz="1000" b="0" i="0" smtClean="0">
                <a:latin typeface="Arial" panose="020B0604020202020204" pitchFamily="34" charset="0"/>
              </a:rPr>
              <a:pPr/>
              <a:t>‹Nr.›</a:t>
            </a:fld>
            <a:endParaRPr lang="de-CH" sz="1000" b="0" i="0" dirty="0">
              <a:latin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445979E-6C81-D2EB-702E-9A93619467B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748408" y="6638542"/>
            <a:ext cx="110117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69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5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5F0760C-334A-0C43-8117-29583C1DE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68" y="332655"/>
            <a:ext cx="1866316" cy="72325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8C56F8C-E8C1-B6D3-1EC2-18ACEB58C60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244656" y="2206158"/>
            <a:ext cx="938784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F249107-130C-BA94-605E-DA5A58CFC2AE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244656" y="2760156"/>
            <a:ext cx="93878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7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20FF6D-55AE-4B45-9898-0BB29214DC53}"/>
              </a:ext>
            </a:extLst>
          </p:cNvPr>
          <p:cNvSpPr/>
          <p:nvPr/>
        </p:nvSpPr>
        <p:spPr>
          <a:xfrm>
            <a:off x="1" y="0"/>
            <a:ext cx="4748791" cy="32199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alpha val="0"/>
                  <a:lumMod val="100000"/>
                </a:schemeClr>
              </a:gs>
              <a:gs pos="0">
                <a:schemeClr val="bg1">
                  <a:lumMod val="0"/>
                  <a:lumOff val="10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3200" b="0" i="0" dirty="0"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E1D84F-95DC-004C-94D8-70B5ECB6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8" y="332655"/>
            <a:ext cx="1866316" cy="72325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5E69359-8D11-4E6B-121E-559299813E8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248444" y="2045606"/>
            <a:ext cx="9076573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53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20FF6D-55AE-4B45-9898-0BB29214DC53}"/>
              </a:ext>
            </a:extLst>
          </p:cNvPr>
          <p:cNvSpPr/>
          <p:nvPr/>
        </p:nvSpPr>
        <p:spPr>
          <a:xfrm>
            <a:off x="1" y="0"/>
            <a:ext cx="4748791" cy="32199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alpha val="0"/>
                  <a:lumMod val="100000"/>
                </a:schemeClr>
              </a:gs>
              <a:gs pos="0">
                <a:schemeClr val="bg1">
                  <a:lumMod val="0"/>
                  <a:lumOff val="10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3200" b="0" i="0" dirty="0"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E1D84F-95DC-004C-94D8-70B5ECB6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8" y="332655"/>
            <a:ext cx="1866316" cy="72325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5E69359-8D11-4E6B-121E-559299813E8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248444" y="2045606"/>
            <a:ext cx="907657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44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eite"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8">
            <a:extLst>
              <a:ext uri="{FF2B5EF4-FFF2-40B4-BE49-F238E27FC236}">
                <a16:creationId xmlns:a16="http://schemas.microsoft.com/office/drawing/2014/main" id="{28A83B91-DDD1-CE49-83C5-53770EA6E8E8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1"/>
            </p:custDataLst>
          </p:nvPr>
        </p:nvSpPr>
        <p:spPr>
          <a:xfrm>
            <a:off x="325964" y="321865"/>
            <a:ext cx="7858268" cy="94337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523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 Bild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6BECC75B-8711-AD45-A725-FDFDF9FF80B1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de-CH" dirty="0"/>
              <a:t>v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654E3C0-E65E-2E4D-BE60-7D3896519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300" y="0"/>
            <a:ext cx="745067" cy="84667"/>
          </a:xfrm>
          <a:prstGeom prst="rect">
            <a:avLst/>
          </a:prstGeom>
        </p:spPr>
      </p:pic>
      <p:sp>
        <p:nvSpPr>
          <p:cNvPr id="17" name="Textplatzhalter 28">
            <a:extLst>
              <a:ext uri="{FF2B5EF4-FFF2-40B4-BE49-F238E27FC236}">
                <a16:creationId xmlns:a16="http://schemas.microsoft.com/office/drawing/2014/main" id="{B81A1111-03CE-CA48-83F1-92C6ABEB370F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3719848" y="2286395"/>
            <a:ext cx="5085104" cy="20783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3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525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5691D869-44E9-4E41-BF3E-B765D4439148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1"/>
            </p:custDataLst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v</a:t>
            </a:r>
            <a:endParaRPr lang="de-CH" dirty="0"/>
          </a:p>
        </p:txBody>
      </p:sp>
      <p:sp>
        <p:nvSpPr>
          <p:cNvPr id="18" name="Textplatzhalter 28">
            <a:extLst>
              <a:ext uri="{FF2B5EF4-FFF2-40B4-BE49-F238E27FC236}">
                <a16:creationId xmlns:a16="http://schemas.microsoft.com/office/drawing/2014/main" id="{4BD93D04-9A0C-044F-BA31-452CD52C5E97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6527801" y="379916"/>
            <a:ext cx="5232398" cy="363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platzhalter 28">
            <a:extLst>
              <a:ext uri="{FF2B5EF4-FFF2-40B4-BE49-F238E27FC236}">
                <a16:creationId xmlns:a16="http://schemas.microsoft.com/office/drawing/2014/main" id="{80D7BC11-CA75-0040-8034-B6AE673517A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6527800" y="1149636"/>
            <a:ext cx="5232399" cy="363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platzhalter 28">
            <a:extLst>
              <a:ext uri="{FF2B5EF4-FFF2-40B4-BE49-F238E27FC236}">
                <a16:creationId xmlns:a16="http://schemas.microsoft.com/office/drawing/2014/main" id="{DB1692D7-A80F-F442-9553-2C99A83E1930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6535480" y="1412776"/>
            <a:ext cx="5224720" cy="43624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989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8">
            <a:extLst>
              <a:ext uri="{FF2B5EF4-FFF2-40B4-BE49-F238E27FC236}">
                <a16:creationId xmlns:a16="http://schemas.microsoft.com/office/drawing/2014/main" id="{DC98D57C-49CD-844B-8927-E9A9FE2CB51C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1"/>
            </p:custDataLst>
          </p:nvPr>
        </p:nvSpPr>
        <p:spPr>
          <a:xfrm>
            <a:off x="748409" y="379916"/>
            <a:ext cx="5131568" cy="363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28">
            <a:extLst>
              <a:ext uri="{FF2B5EF4-FFF2-40B4-BE49-F238E27FC236}">
                <a16:creationId xmlns:a16="http://schemas.microsoft.com/office/drawing/2014/main" id="{AE4B36D0-6FDD-5547-BE13-25C162F4454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748409" y="1156780"/>
            <a:ext cx="10767190" cy="363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25819F0E-962C-4F4E-B26E-AEAE2313870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748408" y="1412776"/>
            <a:ext cx="11011792" cy="43941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7B4909-F50F-4147-AF98-F7FB94EB9CD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9182" y="6517536"/>
            <a:ext cx="583649" cy="365125"/>
          </a:xfrm>
          <a:prstGeom prst="rect">
            <a:avLst/>
          </a:prstGeom>
        </p:spPr>
        <p:txBody>
          <a:bodyPr vert="horz" lIns="62400" tIns="60960" rIns="12000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0000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3EECC8-3343-D944-A083-E8261C3F0244}" type="slidenum">
              <a:rPr lang="de-CH" sz="1000" b="0" i="0" smtClean="0">
                <a:latin typeface="Arial" panose="020B0604020202020204" pitchFamily="34" charset="0"/>
              </a:rPr>
              <a:pPr/>
              <a:t>‹Nr.›</a:t>
            </a:fld>
            <a:endParaRPr lang="de-CH" sz="1000" b="0" i="0" dirty="0">
              <a:latin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EDCB9E9-04E2-2A64-F147-F167A762C61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748408" y="6638542"/>
            <a:ext cx="110117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74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8">
            <a:extLst>
              <a:ext uri="{FF2B5EF4-FFF2-40B4-BE49-F238E27FC236}">
                <a16:creationId xmlns:a16="http://schemas.microsoft.com/office/drawing/2014/main" id="{66C155A5-4B60-564A-8E0C-582165355CA3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1"/>
            </p:custDataLst>
          </p:nvPr>
        </p:nvSpPr>
        <p:spPr>
          <a:xfrm>
            <a:off x="6535480" y="1412776"/>
            <a:ext cx="5224720" cy="43624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platzhalter 28">
            <a:extLst>
              <a:ext uri="{FF2B5EF4-FFF2-40B4-BE49-F238E27FC236}">
                <a16:creationId xmlns:a16="http://schemas.microsoft.com/office/drawing/2014/main" id="{DC98D57C-49CD-844B-8927-E9A9FE2CB51C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748409" y="379916"/>
            <a:ext cx="5131568" cy="363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28">
            <a:extLst>
              <a:ext uri="{FF2B5EF4-FFF2-40B4-BE49-F238E27FC236}">
                <a16:creationId xmlns:a16="http://schemas.microsoft.com/office/drawing/2014/main" id="{AE4B36D0-6FDD-5547-BE13-25C162F4454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748409" y="1156780"/>
            <a:ext cx="4987551" cy="363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25819F0E-962C-4F4E-B26E-AEAE2313870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48408" y="1412776"/>
            <a:ext cx="5059560" cy="43941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28">
            <a:extLst>
              <a:ext uri="{FF2B5EF4-FFF2-40B4-BE49-F238E27FC236}">
                <a16:creationId xmlns:a16="http://schemas.microsoft.com/office/drawing/2014/main" id="{22C3AAD7-A611-B244-8C78-3047C0711556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6528048" y="1156780"/>
            <a:ext cx="4987551" cy="363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7B4909-F50F-4147-AF98-F7FB94EB9CD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9182" y="6517536"/>
            <a:ext cx="583649" cy="365125"/>
          </a:xfrm>
          <a:prstGeom prst="rect">
            <a:avLst/>
          </a:prstGeom>
        </p:spPr>
        <p:txBody>
          <a:bodyPr vert="horz" lIns="62400" tIns="60960" rIns="12000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0000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3EECC8-3343-D944-A083-E8261C3F0244}" type="slidenum">
              <a:rPr lang="de-CH" sz="1000" b="0" i="0" smtClean="0">
                <a:latin typeface="Arial" panose="020B0604020202020204" pitchFamily="34" charset="0"/>
              </a:rPr>
              <a:pPr/>
              <a:t>‹Nr.›</a:t>
            </a:fld>
            <a:endParaRPr lang="de-CH" sz="1000" b="0" i="0" dirty="0">
              <a:latin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425D1D9-862C-833B-D1D4-68C8F440A23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748408" y="6638542"/>
            <a:ext cx="110117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hteck 133">
            <a:extLst>
              <a:ext uri="{FF2B5EF4-FFF2-40B4-BE49-F238E27FC236}">
                <a16:creationId xmlns:a16="http://schemas.microsoft.com/office/drawing/2014/main" id="{A942FD40-FCBC-9248-B4EF-8EAF4B62999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3200" dirty="0">
              <a:solidFill>
                <a:schemeClr val="bg2"/>
              </a:solidFill>
            </a:endParaRPr>
          </a:p>
        </p:txBody>
      </p:sp>
      <p:sp>
        <p:nvSpPr>
          <p:cNvPr id="148" name="SmartArt-Platzhalter 147">
            <a:extLst>
              <a:ext uri="{FF2B5EF4-FFF2-40B4-BE49-F238E27FC236}">
                <a16:creationId xmlns:a16="http://schemas.microsoft.com/office/drawing/2014/main" id="{8B6D26C6-7A4B-1242-944A-F5257F7A83B7}"/>
              </a:ext>
            </a:extLst>
          </p:cNvPr>
          <p:cNvSpPr>
            <a:spLocks noGrp="1"/>
          </p:cNvSpPr>
          <p:nvPr>
            <p:ph type="dgm" sz="quarter" idx="16"/>
            <p:custDataLst>
              <p:tags r:id="rId1"/>
            </p:custDataLst>
          </p:nvPr>
        </p:nvSpPr>
        <p:spPr>
          <a:xfrm>
            <a:off x="741856" y="1585384"/>
            <a:ext cx="5084254" cy="48683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SmartArt graphic</a:t>
            </a:r>
            <a:endParaRPr lang="de-CH" dirty="0"/>
          </a:p>
        </p:txBody>
      </p:sp>
      <p:sp>
        <p:nvSpPr>
          <p:cNvPr id="149" name="Textplatzhalter 28">
            <a:extLst>
              <a:ext uri="{FF2B5EF4-FFF2-40B4-BE49-F238E27FC236}">
                <a16:creationId xmlns:a16="http://schemas.microsoft.com/office/drawing/2014/main" id="{B00E86BC-0BD4-194F-A555-373E49C8CF02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6533385" y="1152863"/>
            <a:ext cx="5085104" cy="363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1" name="Textplatzhalter 28">
            <a:extLst>
              <a:ext uri="{FF2B5EF4-FFF2-40B4-BE49-F238E27FC236}">
                <a16:creationId xmlns:a16="http://schemas.microsoft.com/office/drawing/2014/main" id="{1E286EF4-6C4F-7842-9E01-09CAB41BBE4B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>
          <a:xfrm>
            <a:off x="6533385" y="1412776"/>
            <a:ext cx="5226815" cy="4647997"/>
          </a:xfrm>
          <a:prstGeom prst="rect">
            <a:avLst/>
          </a:prstGeom>
        </p:spPr>
        <p:txBody>
          <a:bodyPr lIns="0" tIns="0" rIns="0" bIns="0" numCol="2"/>
          <a:lstStyle>
            <a:lvl1pPr marL="0" indent="0" algn="l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platzhalter 28">
            <a:extLst>
              <a:ext uri="{FF2B5EF4-FFF2-40B4-BE49-F238E27FC236}">
                <a16:creationId xmlns:a16="http://schemas.microsoft.com/office/drawing/2014/main" id="{CEE18FA2-69A2-B54E-8F8E-5DF116420468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>
          <a:xfrm>
            <a:off x="748409" y="379916"/>
            <a:ext cx="5131568" cy="363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28">
            <a:extLst>
              <a:ext uri="{FF2B5EF4-FFF2-40B4-BE49-F238E27FC236}">
                <a16:creationId xmlns:a16="http://schemas.microsoft.com/office/drawing/2014/main" id="{52D99611-1C2C-9944-B382-209117669674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5"/>
            </p:custDataLst>
          </p:nvPr>
        </p:nvSpPr>
        <p:spPr>
          <a:xfrm>
            <a:off x="748409" y="1156780"/>
            <a:ext cx="4987551" cy="3638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C55865D9-FB15-DB4C-9880-10E3892FDFC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48408" y="1412776"/>
            <a:ext cx="5059560" cy="43941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2pPr>
            <a:lvl3pPr marL="914377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3pPr>
            <a:lvl4pPr marL="1371566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4pPr>
            <a:lvl5pPr marL="1828754" indent="0" algn="l">
              <a:buFontTx/>
              <a:buNone/>
              <a:defRPr sz="1733">
                <a:solidFill>
                  <a:schemeClr val="bg1"/>
                </a:solidFill>
                <a:latin typeface="NeueHaasGroteskDisp W02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611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03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65" r:id="rId3"/>
    <p:sldLayoutId id="2147483855" r:id="rId4"/>
    <p:sldLayoutId id="2147483856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36">
          <p15:clr>
            <a:srgbClr val="F26B43"/>
          </p15:clr>
        </p15:guide>
        <p15:guide id="4" pos="4112">
          <p15:clr>
            <a:srgbClr val="F26B43"/>
          </p15:clr>
        </p15:guide>
        <p15:guide id="5" pos="234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860">
          <p15:clr>
            <a:srgbClr val="F26B43"/>
          </p15:clr>
        </p15:guide>
        <p15:guide id="8" pos="7408">
          <p15:clr>
            <a:srgbClr val="F26B43"/>
          </p15:clr>
        </p15:guide>
        <p15:guide id="9" orient="horz" pos="4065">
          <p15:clr>
            <a:srgbClr val="F26B43"/>
          </p15:clr>
        </p15:guide>
        <p15:guide id="10" pos="3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lgengueetli.ch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E9A3414-2065-B983-5B71-34481D77A947}"/>
              </a:ext>
            </a:extLst>
          </p:cNvPr>
          <p:cNvSpPr txBox="1"/>
          <p:nvPr/>
        </p:nvSpPr>
        <p:spPr>
          <a:xfrm>
            <a:off x="2207568" y="2348880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500" b="1" dirty="0"/>
              <a:t>Informationsanlass</a:t>
            </a:r>
            <a:r>
              <a:rPr lang="de-CH" sz="4500" dirty="0"/>
              <a:t> </a:t>
            </a:r>
          </a:p>
          <a:p>
            <a:endParaRPr lang="de-CH" sz="4500" dirty="0"/>
          </a:p>
          <a:p>
            <a:r>
              <a:rPr lang="de-CH" sz="3000" dirty="0"/>
              <a:t>Projekt Sanierung </a:t>
            </a:r>
            <a:r>
              <a:rPr lang="de-CH" sz="3000" dirty="0" err="1"/>
              <a:t>Helgengüetlistrasse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26406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Himmel, Pflanze, Auto enthält.">
            <a:extLst>
              <a:ext uri="{FF2B5EF4-FFF2-40B4-BE49-F238E27FC236}">
                <a16:creationId xmlns:a16="http://schemas.microsoft.com/office/drawing/2014/main" id="{AB2F5EF5-9AEE-B2AE-6581-C5FC6F8C0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1853" r="1706" b="2547"/>
          <a:stretch/>
        </p:blipFill>
        <p:spPr>
          <a:xfrm>
            <a:off x="0" y="0"/>
            <a:ext cx="12192000" cy="688991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2535DA2-3E80-EC2A-AC93-F2AF2291092C}"/>
              </a:ext>
            </a:extLst>
          </p:cNvPr>
          <p:cNvSpPr txBox="1"/>
          <p:nvPr/>
        </p:nvSpPr>
        <p:spPr>
          <a:xfrm>
            <a:off x="493168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Visualisierung Piazza </a:t>
            </a:r>
            <a:r>
              <a:rPr lang="de-CH" dirty="0" err="1"/>
              <a:t>Dentista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327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raußen, Landfahrzeug, Fahrzeug, Rad enthält.">
            <a:extLst>
              <a:ext uri="{FF2B5EF4-FFF2-40B4-BE49-F238E27FC236}">
                <a16:creationId xmlns:a16="http://schemas.microsoft.com/office/drawing/2014/main" id="{32DEC292-0047-098F-62AE-EEFDB837D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1607" r="1635" b="1934"/>
          <a:stretch/>
        </p:blipFill>
        <p:spPr>
          <a:xfrm>
            <a:off x="0" y="-37185"/>
            <a:ext cx="12192000" cy="689518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A5319BF-EC31-CB82-ED69-ADBBDCF18E90}"/>
              </a:ext>
            </a:extLst>
          </p:cNvPr>
          <p:cNvSpPr txBox="1"/>
          <p:nvPr/>
        </p:nvSpPr>
        <p:spPr>
          <a:xfrm>
            <a:off x="479376" y="616530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Visualisierung Piazza </a:t>
            </a:r>
            <a:r>
              <a:rPr lang="de-CH" dirty="0" err="1"/>
              <a:t>Dentista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8004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20D1C-E80E-F0B9-E594-4D495E054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4D192BFF-11B3-EF44-5D90-20CF52E39A87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>
          <a:blip r:embed="rId2"/>
          <a:stretch/>
        </p:blipFill>
        <p:spPr>
          <a:xfrm>
            <a:off x="0" y="384108"/>
            <a:ext cx="6205666" cy="6144483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6E2783-6867-4004-7224-63B60CCDD0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Schaffung von Orten der Begegnung</a:t>
            </a:r>
          </a:p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2CC06F-0C72-971E-8961-D7AB99DBE5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7800" y="1556792"/>
            <a:ext cx="5232399" cy="363867"/>
          </a:xfrm>
        </p:spPr>
        <p:txBody>
          <a:bodyPr/>
          <a:lstStyle/>
          <a:p>
            <a:r>
              <a:rPr lang="de-CH" dirty="0"/>
              <a:t>Kindergarten </a:t>
            </a:r>
            <a:r>
              <a:rPr lang="de-CH" dirty="0" err="1"/>
              <a:t>Obermättli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291C32-29DE-1FBD-DCA8-367413492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35479" y="2445636"/>
            <a:ext cx="5224720" cy="404468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CH" dirty="0"/>
              <a:t>Aufwertung eines Streifens vor dem Kindergarten</a:t>
            </a:r>
          </a:p>
          <a:p>
            <a:pPr marL="285750" indent="-285750">
              <a:buFontTx/>
              <a:buChar char="-"/>
            </a:pPr>
            <a:r>
              <a:rPr lang="de-CH" dirty="0"/>
              <a:t>entsiegelte Fläche mit Grünrabatte und Bäumen</a:t>
            </a:r>
          </a:p>
          <a:p>
            <a:pPr marL="285750" indent="-285750">
              <a:buFontTx/>
              <a:buChar char="-"/>
            </a:pPr>
            <a:r>
              <a:rPr lang="de-CH" dirty="0"/>
              <a:t>Sitzgelegenheiten</a:t>
            </a:r>
          </a:p>
          <a:p>
            <a:pPr marL="285750" indent="-285750">
              <a:buFontTx/>
              <a:buChar char="-"/>
            </a:pPr>
            <a:r>
              <a:rPr lang="de-CH" dirty="0"/>
              <a:t>Ort für wartende Eltern </a:t>
            </a:r>
          </a:p>
          <a:p>
            <a:pPr marL="285750" indent="-285750">
              <a:buFontTx/>
              <a:buChar char="-"/>
            </a:pPr>
            <a:r>
              <a:rPr lang="de-CH" dirty="0"/>
              <a:t>Aufhebung von 1 blaue Zonen Parkplatz am </a:t>
            </a:r>
            <a:r>
              <a:rPr lang="de-CH" dirty="0" err="1"/>
              <a:t>Staffelnweg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845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Baum, Himmel, Gebäude enthält.">
            <a:extLst>
              <a:ext uri="{FF2B5EF4-FFF2-40B4-BE49-F238E27FC236}">
                <a16:creationId xmlns:a16="http://schemas.microsoft.com/office/drawing/2014/main" id="{634822AE-ECD9-8F8D-1273-B3AEC7F13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1701" r="1757" b="1701"/>
          <a:stretch/>
        </p:blipFill>
        <p:spPr>
          <a:xfrm>
            <a:off x="0" y="-11611"/>
            <a:ext cx="12192000" cy="687953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3A92228-C446-B9EC-EE24-99BCC4382A9F}"/>
              </a:ext>
            </a:extLst>
          </p:cNvPr>
          <p:cNvSpPr txBox="1"/>
          <p:nvPr/>
        </p:nvSpPr>
        <p:spPr>
          <a:xfrm>
            <a:off x="479376" y="610319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Visualisierung Kindergarten</a:t>
            </a:r>
          </a:p>
        </p:txBody>
      </p:sp>
    </p:spTree>
    <p:extLst>
      <p:ext uri="{BB962C8B-B14F-4D97-AF65-F5344CB8AC3E}">
        <p14:creationId xmlns:p14="http://schemas.microsoft.com/office/powerpoint/2010/main" val="363700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263B0AD4-54CE-62AE-3490-28E6E26A79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25" r="2625"/>
          <a:stretch/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9543C2-430D-47F3-D165-7364FDD0C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Abfallentsorgung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C9DB61-A449-7D68-8123-A7F441578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7800" y="1364398"/>
            <a:ext cx="5232399" cy="363867"/>
          </a:xfrm>
        </p:spPr>
        <p:txBody>
          <a:bodyPr/>
          <a:lstStyle/>
          <a:p>
            <a:r>
              <a:rPr lang="de-CH" dirty="0"/>
              <a:t>Veränderte Entsorgungsroute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FB13EA-B2D1-AD47-E755-1EC558D457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27800" y="2348880"/>
            <a:ext cx="5224720" cy="436248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CH" dirty="0"/>
              <a:t>Betroffener Abschnitt: Kreuzung </a:t>
            </a:r>
            <a:r>
              <a:rPr lang="de-CH" dirty="0" err="1"/>
              <a:t>Sandeggstrasse-Helgengüetlistrasse</a:t>
            </a:r>
            <a:r>
              <a:rPr lang="de-CH" dirty="0"/>
              <a:t> bis </a:t>
            </a:r>
            <a:r>
              <a:rPr lang="de-CH" dirty="0" err="1"/>
              <a:t>Helgenzöpfliplatz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Deponie der Gebinde am Tag der Abfallentsorgung</a:t>
            </a:r>
          </a:p>
          <a:p>
            <a:r>
              <a:rPr lang="de-CH" dirty="0"/>
              <a:t>	</a:t>
            </a:r>
          </a:p>
          <a:p>
            <a:r>
              <a:rPr lang="de-CH" b="1" dirty="0"/>
              <a:t>Orte für Deponie</a:t>
            </a:r>
            <a:r>
              <a:rPr lang="de-CH" dirty="0"/>
              <a:t>: </a:t>
            </a:r>
          </a:p>
          <a:p>
            <a:pPr marL="285750" indent="-285750">
              <a:buFontTx/>
              <a:buChar char="-"/>
            </a:pPr>
            <a:r>
              <a:rPr lang="de-CH" dirty="0"/>
              <a:t>Kreuzung </a:t>
            </a:r>
            <a:r>
              <a:rPr lang="de-CH" dirty="0" err="1"/>
              <a:t>Sangeggstr</a:t>
            </a:r>
            <a:r>
              <a:rPr lang="de-CH" dirty="0"/>
              <a:t>. – </a:t>
            </a:r>
            <a:r>
              <a:rPr lang="de-CH" dirty="0" err="1"/>
              <a:t>Helgengüetlistrasse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Trottoir an der </a:t>
            </a:r>
            <a:r>
              <a:rPr lang="de-CH" dirty="0" err="1"/>
              <a:t>Ruopigenstrasse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0069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EFD74-0C91-758B-60E1-E5F9C6B0C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03882D-073B-C332-C44B-89E3CDBBC2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Verkehrssicherheit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BA48FD-4172-ABBA-4517-E3E1B403C7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7800" y="1450693"/>
            <a:ext cx="5232399" cy="363867"/>
          </a:xfrm>
        </p:spPr>
        <p:txBody>
          <a:bodyPr/>
          <a:lstStyle/>
          <a:p>
            <a:r>
              <a:rPr lang="de-CH" dirty="0"/>
              <a:t>Einführung einer Begegnungszone bringt Vorteile: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AA7B07-B4AF-4C05-0072-2002E0D65C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35479" y="2157605"/>
            <a:ext cx="5224720" cy="343163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CH" dirty="0"/>
              <a:t>Der Anhalteweg (Reaktions- und Bremsweg) wird reduziert. </a:t>
            </a:r>
          </a:p>
          <a:p>
            <a:pPr marL="285750" indent="-285750">
              <a:buFontTx/>
              <a:buChar char="-"/>
            </a:pPr>
            <a:r>
              <a:rPr lang="de-CH" dirty="0"/>
              <a:t>Sowohl das Unfallrisiko als auch das Unfallschwerepotenzial werde reduziert.</a:t>
            </a:r>
          </a:p>
          <a:p>
            <a:pPr marL="285750" indent="-285750">
              <a:buFontTx/>
              <a:buChar char="-"/>
            </a:pPr>
            <a:r>
              <a:rPr lang="de-CH" dirty="0"/>
              <a:t>Die gefahrenen Geschwindigkeiten gehen zurück.</a:t>
            </a:r>
          </a:p>
          <a:p>
            <a:pPr marL="285750" indent="-285750">
              <a:buFontTx/>
              <a:buChar char="-"/>
            </a:pPr>
            <a:r>
              <a:rPr lang="de-CH" dirty="0"/>
              <a:t>Durch die Reduktion der Höchstgeschwindigkeit auf 20 km/h wird der Vortrittswechsel ermöglicht (neu hat der Fussverkehr Vortritt).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32AA3D5-8C32-7D5F-9301-0237BD747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693"/>
            <a:ext cx="6270591" cy="406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8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DBBE0-DEF0-2307-B40C-0A77268A4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0EA9667-8ADF-FDC5-7532-F3F192BE6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94460"/>
            <a:ext cx="6096000" cy="40690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5A0285-465E-73C3-F3EC-317F45617F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7801" y="379916"/>
            <a:ext cx="5232398" cy="363867"/>
          </a:xfrm>
        </p:spPr>
        <p:txBody>
          <a:bodyPr>
            <a:normAutofit/>
          </a:bodyPr>
          <a:lstStyle/>
          <a:p>
            <a:r>
              <a:rPr lang="de-CH" sz="2800" dirty="0"/>
              <a:t>Verkehrssicherheit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E7E682-85F9-93CA-AEF5-166994BECC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7800" y="1149636"/>
            <a:ext cx="5232399" cy="363867"/>
          </a:xfrm>
        </p:spPr>
        <p:txBody>
          <a:bodyPr>
            <a:normAutofit/>
          </a:bodyPr>
          <a:lstStyle/>
          <a:p>
            <a:r>
              <a:rPr lang="de-CH" dirty="0"/>
              <a:t>Einführung Begegnungszone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8F4A8A-44B8-7768-CF83-02DBC46188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35480" y="1628800"/>
            <a:ext cx="5224720" cy="4146457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de-CH" dirty="0"/>
              <a:t>Inzwischen hat die Stadt Luzern seit 2020 </a:t>
            </a:r>
            <a:br>
              <a:rPr lang="de-CH" dirty="0"/>
            </a:br>
            <a:r>
              <a:rPr lang="de-CH" dirty="0"/>
              <a:t>12 Begegnungszonen in Wohnquartieren eingeführt und hat bis jetzt keine einzige Rückmeldung erhalten, dass diese nicht funktionieren.</a:t>
            </a:r>
          </a:p>
          <a:p>
            <a:pPr marL="285750" indent="-285750">
              <a:buFontTx/>
              <a:buChar char="-"/>
            </a:pPr>
            <a:r>
              <a:rPr lang="de-CH" dirty="0"/>
              <a:t>Schlussendlich ist es auch ein strategisches und politisches Ziel, vermehrt Begegnungszonen in Wohnquartieren zu realisieren.</a:t>
            </a:r>
          </a:p>
          <a:p>
            <a:pPr marL="285750" indent="-285750">
              <a:buFontTx/>
              <a:buChar char="-"/>
            </a:pPr>
            <a:r>
              <a:rPr lang="de-CH" dirty="0"/>
              <a:t>Neben der Verkehrssicherheit nimmt auch die Aufenthaltsqualität zu, da attraktive Treff- und Begegnungsorte geschaffen werden können.</a:t>
            </a:r>
          </a:p>
        </p:txBody>
      </p:sp>
    </p:spTree>
    <p:extLst>
      <p:ext uri="{BB962C8B-B14F-4D97-AF65-F5344CB8AC3E}">
        <p14:creationId xmlns:p14="http://schemas.microsoft.com/office/powerpoint/2010/main" val="2747250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0F36E62-3114-C9FE-2874-B03C2729516F}"/>
              </a:ext>
            </a:extLst>
          </p:cNvPr>
          <p:cNvSpPr txBox="1"/>
          <p:nvPr/>
        </p:nvSpPr>
        <p:spPr>
          <a:xfrm>
            <a:off x="1199456" y="2060848"/>
            <a:ext cx="9001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500" dirty="0"/>
              <a:t>Weiterer Projektverlauf / Termine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Abschluss Bauprojekt								Sommer 2025</a:t>
            </a:r>
          </a:p>
          <a:p>
            <a:r>
              <a:rPr lang="de-CH" dirty="0"/>
              <a:t>Planauflage / Bewilligungsverfahren					Herbst 2025</a:t>
            </a:r>
          </a:p>
          <a:p>
            <a:r>
              <a:rPr lang="de-CH" dirty="0"/>
              <a:t>Ausführung / Realisierung							Sommer 2026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4561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997C4-00B3-E833-5163-8786BCB2E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8B4F5CC-7F8D-25BD-8630-22D802FEF0EA}"/>
              </a:ext>
            </a:extLst>
          </p:cNvPr>
          <p:cNvSpPr txBox="1"/>
          <p:nvPr/>
        </p:nvSpPr>
        <p:spPr>
          <a:xfrm>
            <a:off x="767408" y="2067088"/>
            <a:ext cx="1072919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500" dirty="0"/>
              <a:t>Ihre Informationsquellen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 Internet: Projekthomepage </a:t>
            </a:r>
            <a:r>
              <a:rPr lang="de-CH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www.helgengueetli.ch</a:t>
            </a:r>
            <a:r>
              <a:rPr lang="de-CH" dirty="0">
                <a:solidFill>
                  <a:srgbClr val="0070C0"/>
                </a:solidFill>
              </a:rPr>
              <a:t> </a:t>
            </a:r>
            <a:r>
              <a:rPr lang="de-CH"/>
              <a:t>oder </a:t>
            </a:r>
            <a:r>
              <a:rPr lang="de-CH" dirty="0"/>
              <a:t>G</a:t>
            </a:r>
            <a:r>
              <a:rPr lang="de-CH"/>
              <a:t>oogle</a:t>
            </a:r>
            <a:r>
              <a:rPr lang="de-CH" dirty="0"/>
              <a:t>: Sanierung </a:t>
            </a:r>
            <a:r>
              <a:rPr lang="de-CH" dirty="0" err="1"/>
              <a:t>Helgengüetlistrasse</a:t>
            </a:r>
            <a:endParaRPr lang="de-CH" dirty="0"/>
          </a:p>
          <a:p>
            <a:pPr marL="285750" indent="-285750">
              <a:buFontTx/>
              <a:buChar char="-"/>
            </a:pPr>
            <a:endParaRPr lang="de-CH" dirty="0"/>
          </a:p>
          <a:p>
            <a:r>
              <a:rPr lang="de-CH" dirty="0"/>
              <a:t> Mail an: stefan.naef@stadtluzern.ch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8116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90C4EC1-DCFB-89DA-8F40-BE0D51090690}"/>
              </a:ext>
            </a:extLst>
          </p:cNvPr>
          <p:cNvSpPr txBox="1"/>
          <p:nvPr/>
        </p:nvSpPr>
        <p:spPr>
          <a:xfrm>
            <a:off x="3148708" y="1859339"/>
            <a:ext cx="73397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500" dirty="0"/>
              <a:t>Vielen Dank für Ihre Aufmerksamkeit</a:t>
            </a:r>
          </a:p>
          <a:p>
            <a:endParaRPr lang="de-CH" dirty="0"/>
          </a:p>
          <a:p>
            <a:r>
              <a:rPr lang="de-CH" sz="4500" dirty="0"/>
              <a:t>Haben Sie Fragen oder Anmerkungen?</a:t>
            </a:r>
          </a:p>
        </p:txBody>
      </p:sp>
    </p:spTree>
    <p:extLst>
      <p:ext uri="{BB962C8B-B14F-4D97-AF65-F5344CB8AC3E}">
        <p14:creationId xmlns:p14="http://schemas.microsoft.com/office/powerpoint/2010/main" val="38272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BF4ED93-E5ED-03AB-AC4B-405DDE472A5C}"/>
              </a:ext>
            </a:extLst>
          </p:cNvPr>
          <p:cNvSpPr txBox="1"/>
          <p:nvPr/>
        </p:nvSpPr>
        <p:spPr>
          <a:xfrm>
            <a:off x="839416" y="1700808"/>
            <a:ext cx="103691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 b="1" dirty="0"/>
              <a:t>Inhalt / Ablauf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>
              <a:tabLst>
                <a:tab pos="1954213" algn="l"/>
                <a:tab pos="5726113" algn="l"/>
              </a:tabLst>
            </a:pPr>
            <a:r>
              <a:rPr lang="de-CH" dirty="0"/>
              <a:t>19.00 Uhr 	Begrüssung und Ausgangslage	Daniel Meier, Stadtingenieur</a:t>
            </a:r>
          </a:p>
          <a:p>
            <a:pPr>
              <a:tabLst>
                <a:tab pos="1954213" algn="l"/>
                <a:tab pos="5726113" algn="l"/>
              </a:tabLst>
            </a:pPr>
            <a:endParaRPr lang="de-CH" dirty="0"/>
          </a:p>
          <a:p>
            <a:pPr>
              <a:tabLst>
                <a:tab pos="1954213" algn="l"/>
                <a:tab pos="5726113" algn="l"/>
              </a:tabLst>
            </a:pPr>
            <a:r>
              <a:rPr lang="de-CH" dirty="0"/>
              <a:t>19.05 – 19.30 Uhr 	Vorstellen des Projekts: 	Stefan Naef, Projektleiter TBA Stadt Luzern</a:t>
            </a:r>
          </a:p>
          <a:p>
            <a:pPr>
              <a:tabLst>
                <a:tab pos="1954213" algn="l"/>
                <a:tab pos="5726113" algn="l"/>
              </a:tabLst>
            </a:pPr>
            <a:r>
              <a:rPr lang="de-CH" dirty="0"/>
              <a:t>	Verkehrssicherheit: 	Dario Buddeke, Mobilität, TBA Stadt Luzern</a:t>
            </a:r>
          </a:p>
          <a:p>
            <a:pPr>
              <a:tabLst>
                <a:tab pos="1954213" algn="l"/>
                <a:tab pos="5726113" algn="l"/>
              </a:tabLst>
            </a:pPr>
            <a:r>
              <a:rPr lang="de-CH" dirty="0"/>
              <a:t> </a:t>
            </a:r>
          </a:p>
          <a:p>
            <a:pPr>
              <a:tabLst>
                <a:tab pos="1954213" algn="l"/>
                <a:tab pos="5726113" algn="l"/>
              </a:tabLst>
            </a:pPr>
            <a:r>
              <a:rPr lang="de-CH" dirty="0"/>
              <a:t>19.30 – 20.00 Uhr	Fragen und Anmerkungen</a:t>
            </a:r>
          </a:p>
          <a:p>
            <a:pPr>
              <a:tabLst>
                <a:tab pos="1954213" algn="l"/>
                <a:tab pos="5726113" algn="l"/>
              </a:tabLst>
            </a:pPr>
            <a:endParaRPr lang="de-CH" dirty="0"/>
          </a:p>
          <a:p>
            <a:pPr>
              <a:tabLst>
                <a:tab pos="1954213" algn="l"/>
                <a:tab pos="5726113" algn="l"/>
              </a:tabLst>
            </a:pPr>
            <a:r>
              <a:rPr lang="de-CH" dirty="0"/>
              <a:t>anschliessend	Apéro und Austausch</a:t>
            </a:r>
          </a:p>
        </p:txBody>
      </p:sp>
    </p:spTree>
    <p:extLst>
      <p:ext uri="{BB962C8B-B14F-4D97-AF65-F5344CB8AC3E}">
        <p14:creationId xmlns:p14="http://schemas.microsoft.com/office/powerpoint/2010/main" val="699482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Himmel, Pflanze, Auto enthält.&#10;&#10;KI-generierte Inhalte können fehlerhaft sein.">
            <a:extLst>
              <a:ext uri="{FF2B5EF4-FFF2-40B4-BE49-F238E27FC236}">
                <a16:creationId xmlns:a16="http://schemas.microsoft.com/office/drawing/2014/main" id="{936A233A-842D-2C39-8430-EFDFA8A7C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61" y="188640"/>
            <a:ext cx="4470400" cy="3160014"/>
          </a:xfrm>
          <a:prstGeom prst="rect">
            <a:avLst/>
          </a:prstGeom>
        </p:spPr>
      </p:pic>
      <p:pic>
        <p:nvPicPr>
          <p:cNvPr id="5" name="Grafik 4" descr="Ein Bild, das draußen, Landfahrzeug, Fahrzeug, Rad enthält.&#10;&#10;KI-generierte Inhalte können fehlerhaft sein.">
            <a:extLst>
              <a:ext uri="{FF2B5EF4-FFF2-40B4-BE49-F238E27FC236}">
                <a16:creationId xmlns:a16="http://schemas.microsoft.com/office/drawing/2014/main" id="{8718DA2C-CEA0-46E4-71AB-279BE83FD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88640"/>
            <a:ext cx="4470400" cy="3160014"/>
          </a:xfrm>
          <a:prstGeom prst="rect">
            <a:avLst/>
          </a:prstGeom>
        </p:spPr>
      </p:pic>
      <p:pic>
        <p:nvPicPr>
          <p:cNvPr id="7" name="Grafik 6" descr="Ein Bild, das draußen, Wolke, Himmel, Baum enthält.&#10;&#10;KI-generierte Inhalte können fehlerhaft sein.">
            <a:extLst>
              <a:ext uri="{FF2B5EF4-FFF2-40B4-BE49-F238E27FC236}">
                <a16:creationId xmlns:a16="http://schemas.microsoft.com/office/drawing/2014/main" id="{BF72D776-83CC-A8A5-03DA-7D670A874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509347"/>
            <a:ext cx="4470400" cy="3160014"/>
          </a:xfrm>
          <a:prstGeom prst="rect">
            <a:avLst/>
          </a:prstGeom>
        </p:spPr>
      </p:pic>
      <p:pic>
        <p:nvPicPr>
          <p:cNvPr id="9" name="Grafik 8" descr="Ein Bild, das draußen, Baum, Himmel, Gebäude enthält.&#10;&#10;KI-generierte Inhalte können fehlerhaft sein.">
            <a:extLst>
              <a:ext uri="{FF2B5EF4-FFF2-40B4-BE49-F238E27FC236}">
                <a16:creationId xmlns:a16="http://schemas.microsoft.com/office/drawing/2014/main" id="{C3F7C977-CB11-C4BB-EB1E-CA05BD9BC3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61" y="3509347"/>
            <a:ext cx="4470400" cy="31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1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ACA4A2F-B14A-271C-2C2D-2A6F02807A83}"/>
              </a:ext>
            </a:extLst>
          </p:cNvPr>
          <p:cNvSpPr txBox="1"/>
          <p:nvPr/>
        </p:nvSpPr>
        <p:spPr>
          <a:xfrm>
            <a:off x="4403812" y="980728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 b="1" dirty="0"/>
              <a:t>Ausgangslage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804F1EB-BE49-9198-063B-F468BC75F927}"/>
              </a:ext>
            </a:extLst>
          </p:cNvPr>
          <p:cNvSpPr txBox="1"/>
          <p:nvPr/>
        </p:nvSpPr>
        <p:spPr>
          <a:xfrm>
            <a:off x="767408" y="1700808"/>
            <a:ext cx="10297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Sommer 2022: Übergabe der Resultate aus dem Wettbewerb «Quartiereffekt» an das Tiefbauamt, Projekte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Sammeln von Informationen, Bedürfnissen, Allgemeine Abklärungen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August 2023: 1. Mitwirkungsanlass für Quartierbewohnende um den </a:t>
            </a:r>
            <a:r>
              <a:rPr lang="de-CH" dirty="0" err="1"/>
              <a:t>Helgenzöpfliplatz</a:t>
            </a:r>
            <a:endParaRPr lang="de-CH" dirty="0"/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Die Hinweise der Anwohnenden werden in das Projekt aufgenommen, der Projektperimeter vergrössert sich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November 2023: 2. Mitwirkungsanlass – die Gestaltungsvorschläge der Planer werden bewertet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2024: Redimensionierung des Projekts – für die Verkehrssituation vor dem Schulhaus Staffeln wurde keine rasche Lösung gefunden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2023 – 2025: Eingang mehrerer Beschwerdebriefe inklusive Petition gegen die Begegnungszone</a:t>
            </a:r>
          </a:p>
        </p:txBody>
      </p:sp>
    </p:spTree>
    <p:extLst>
      <p:ext uri="{BB962C8B-B14F-4D97-AF65-F5344CB8AC3E}">
        <p14:creationId xmlns:p14="http://schemas.microsoft.com/office/powerpoint/2010/main" val="227753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EFB7CD0-AEF7-7B22-9F37-682739A7E8BE}"/>
              </a:ext>
            </a:extLst>
          </p:cNvPr>
          <p:cNvSpPr txBox="1"/>
          <p:nvPr/>
        </p:nvSpPr>
        <p:spPr>
          <a:xfrm>
            <a:off x="3467708" y="1570162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 b="1" dirty="0"/>
              <a:t>Unser Ziel von Heute Abend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0EF4D8-906C-4549-EE6E-D712F42B329B}"/>
              </a:ext>
            </a:extLst>
          </p:cNvPr>
          <p:cNvSpPr txBox="1"/>
          <p:nvPr/>
        </p:nvSpPr>
        <p:spPr>
          <a:xfrm>
            <a:off x="1343472" y="2573600"/>
            <a:ext cx="9433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Informieren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Klarstellen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Ihre Meinung hören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Fragen beantworten</a:t>
            </a:r>
          </a:p>
        </p:txBody>
      </p:sp>
    </p:spTree>
    <p:extLst>
      <p:ext uri="{BB962C8B-B14F-4D97-AF65-F5344CB8AC3E}">
        <p14:creationId xmlns:p14="http://schemas.microsoft.com/office/powerpoint/2010/main" val="349410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32BF95-3BBC-2E49-FAE8-E5E790E88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48125" y="379916"/>
            <a:ext cx="4512073" cy="363867"/>
          </a:xfrm>
        </p:spPr>
        <p:txBody>
          <a:bodyPr>
            <a:normAutofit/>
          </a:bodyPr>
          <a:lstStyle/>
          <a:p>
            <a:r>
              <a:rPr lang="de-CH" sz="2600" dirty="0"/>
              <a:t>Übersicht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748488-EDE6-DE70-DCB6-144F403D33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8127" y="1149636"/>
            <a:ext cx="4512072" cy="767196"/>
          </a:xfrm>
        </p:spPr>
        <p:txBody>
          <a:bodyPr>
            <a:normAutofit/>
          </a:bodyPr>
          <a:lstStyle/>
          <a:p>
            <a:r>
              <a:rPr lang="de-CH" dirty="0"/>
              <a:t>Was plant die Stadt Luzern mit dem Projekt Sanierung Helgengüetlistrasse?</a:t>
            </a:r>
            <a:endParaRPr lang="de-CH" sz="13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19678A-227E-D3A3-12FB-60C942EAE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48126" y="2708920"/>
            <a:ext cx="4512072" cy="335436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de-CH" dirty="0"/>
              <a:t>Sanierung der öffentlichen Infrastruktur</a:t>
            </a:r>
          </a:p>
          <a:p>
            <a:pPr marL="342900" indent="-342900">
              <a:buAutoNum type="arabicPeriod"/>
            </a:pPr>
            <a:r>
              <a:rPr lang="de-CH" dirty="0"/>
              <a:t>Schaffung von Orten der Begegnung </a:t>
            </a:r>
          </a:p>
          <a:p>
            <a:pPr marL="342900" indent="-342900">
              <a:buAutoNum type="arabicPeriod"/>
            </a:pPr>
            <a:r>
              <a:rPr lang="de-CH" dirty="0"/>
              <a:t>Veränderung der Abfallentsorgung</a:t>
            </a:r>
          </a:p>
          <a:p>
            <a:pPr marL="342900" indent="-342900">
              <a:buAutoNum type="arabicPeriod"/>
            </a:pPr>
            <a:r>
              <a:rPr lang="de-CH" dirty="0"/>
              <a:t>Erhöhung der Verkehrssicherheit</a:t>
            </a:r>
          </a:p>
          <a:p>
            <a:pPr marL="342900" indent="-342900">
              <a:buAutoNum type="arabicPeriod"/>
            </a:pPr>
            <a:endParaRPr lang="de-CH" dirty="0"/>
          </a:p>
          <a:p>
            <a:pPr marL="342900" indent="-342900">
              <a:buAutoNum type="arabicPeriod"/>
            </a:pPr>
            <a:endParaRPr lang="de-CH" dirty="0"/>
          </a:p>
          <a:p>
            <a:pPr marL="342900" indent="-342900">
              <a:buAutoNum type="arabicPeriod"/>
            </a:pPr>
            <a:endParaRPr lang="de-CH" dirty="0"/>
          </a:p>
          <a:p>
            <a:pPr marL="342900" indent="-342900">
              <a:buAutoNum type="arabicPeriod"/>
            </a:pPr>
            <a:endParaRPr lang="de-CH" dirty="0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0FBBA578-6701-0FD2-102B-DEDFCFCD3F7B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>
          <a:blip r:embed="rId2"/>
          <a:stretch/>
        </p:blipFill>
        <p:spPr>
          <a:xfrm>
            <a:off x="0" y="0"/>
            <a:ext cx="6744072" cy="6858000"/>
          </a:xfrm>
        </p:spPr>
      </p:pic>
    </p:spTree>
    <p:extLst>
      <p:ext uri="{BB962C8B-B14F-4D97-AF65-F5344CB8AC3E}">
        <p14:creationId xmlns:p14="http://schemas.microsoft.com/office/powerpoint/2010/main" val="345400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DC655E95-5675-20B8-8D27-A2E216DD73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525" b="4525"/>
          <a:stretch/>
        </p:blipFill>
        <p:spPr>
          <a:xfrm>
            <a:off x="0" y="0"/>
            <a:ext cx="6096000" cy="68580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7480FD-07A2-6AD3-ADFA-D2D417571D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Sanierung der öffentlichen Infrastruktur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B66827-4FCE-9B47-87E6-75C8684EF9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6973" y="1556792"/>
            <a:ext cx="5232399" cy="363867"/>
          </a:xfrm>
        </p:spPr>
        <p:txBody>
          <a:bodyPr/>
          <a:lstStyle/>
          <a:p>
            <a:r>
              <a:rPr lang="de-CH" dirty="0"/>
              <a:t>Strassenbelag, Gas, Wasser, Strom, öffentliche Beleuchtung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A456BF-CF37-8B59-587F-05B14F96C0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24652" y="2733668"/>
            <a:ext cx="5224720" cy="392678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CH" dirty="0"/>
              <a:t>Totalsanierung der </a:t>
            </a:r>
            <a:r>
              <a:rPr lang="de-CH" dirty="0" err="1"/>
              <a:t>Helgengüetlistrasse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Sanierung von Wasser- und Gasleitungen an der </a:t>
            </a:r>
            <a:r>
              <a:rPr lang="de-CH" dirty="0" err="1"/>
              <a:t>Helgengüetli</a:t>
            </a:r>
            <a:r>
              <a:rPr lang="de-CH" dirty="0"/>
              <a:t>- und an der </a:t>
            </a:r>
            <a:r>
              <a:rPr lang="de-CH" dirty="0" err="1"/>
              <a:t>Sandeggstrasse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evtl. Sanierung der Hausanschlüsse</a:t>
            </a:r>
          </a:p>
          <a:p>
            <a:pPr marL="285750" indent="-285750">
              <a:buFontTx/>
              <a:buChar char="-"/>
            </a:pPr>
            <a:r>
              <a:rPr lang="de-CH" dirty="0"/>
              <a:t>Sanierung und Modernisierung der öffentlichen Beleuchtung</a:t>
            </a:r>
          </a:p>
          <a:p>
            <a:pPr marL="285750" indent="-285750">
              <a:buFontTx/>
              <a:buChar char="-"/>
            </a:pPr>
            <a:r>
              <a:rPr lang="de-CH" dirty="0"/>
              <a:t>teilweise werden die Strassenlampen versetzt</a:t>
            </a:r>
          </a:p>
          <a:p>
            <a:pPr marL="285750" indent="-285750">
              <a:buFontTx/>
              <a:buChar char="-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6275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48BC07B4-DD36-C53D-D3DE-4C1B6D0A657B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>
          <a:blip r:embed="rId2"/>
          <a:stretch/>
        </p:blipFill>
        <p:spPr>
          <a:xfrm>
            <a:off x="0" y="0"/>
            <a:ext cx="5112569" cy="6858001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B1C4B2-3211-4F03-B291-C864967F2B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Schaffung von Orten der Begegnung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BD29E-0D86-7686-6E1F-605974F8C7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7800" y="1556792"/>
            <a:ext cx="5232399" cy="363867"/>
          </a:xfrm>
        </p:spPr>
        <p:txBody>
          <a:bodyPr/>
          <a:lstStyle/>
          <a:p>
            <a:r>
              <a:rPr lang="de-CH" dirty="0"/>
              <a:t>Platz am Ende der </a:t>
            </a:r>
            <a:r>
              <a:rPr lang="de-CH" dirty="0" err="1"/>
              <a:t>Helgengüetlistrasse</a:t>
            </a:r>
            <a:r>
              <a:rPr lang="de-CH" dirty="0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CA0A65-CBF3-C5B8-882E-DD9246E630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4007" y="2434616"/>
            <a:ext cx="5224720" cy="436248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CH" dirty="0"/>
              <a:t>Aufwertung des asphaltierten Platzes am Ende der </a:t>
            </a:r>
            <a:r>
              <a:rPr lang="de-CH" dirty="0" err="1"/>
              <a:t>Helgengüetlistrasse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mehr Grünfläche, Bäume und Büsche</a:t>
            </a:r>
          </a:p>
          <a:p>
            <a:pPr marL="285750" indent="-285750">
              <a:buFontTx/>
              <a:buChar char="-"/>
            </a:pPr>
            <a:r>
              <a:rPr lang="de-CH" dirty="0"/>
              <a:t>Sitzgelegenheit </a:t>
            </a:r>
          </a:p>
          <a:p>
            <a:pPr marL="285750" indent="-285750">
              <a:buFontTx/>
              <a:buChar char="-"/>
            </a:pPr>
            <a:r>
              <a:rPr lang="de-CH" dirty="0"/>
              <a:t>Brunnen wird Teil des Begegnungsortes</a:t>
            </a:r>
          </a:p>
          <a:p>
            <a:pPr marL="285750" indent="-285750">
              <a:buFontTx/>
              <a:buChar char="-"/>
            </a:pPr>
            <a:r>
              <a:rPr lang="de-CH" dirty="0"/>
              <a:t>Autos und Lieferwagen können nach wie vor wenden</a:t>
            </a:r>
          </a:p>
          <a:p>
            <a:pPr marL="285750" indent="-285750">
              <a:buFontTx/>
              <a:buChar char="-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461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Wolke, Himmel, Baum enthält.">
            <a:extLst>
              <a:ext uri="{FF2B5EF4-FFF2-40B4-BE49-F238E27FC236}">
                <a16:creationId xmlns:a16="http://schemas.microsoft.com/office/drawing/2014/main" id="{FC1B5387-BD71-AF39-D009-1D0590C66E8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1976" r="1206" b="12814"/>
          <a:stretch/>
        </p:blipFill>
        <p:spPr>
          <a:xfrm>
            <a:off x="0" y="-1141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63ED0D3-06EA-0ECF-E5F1-5AF3C6CB1F63}"/>
              </a:ext>
            </a:extLst>
          </p:cNvPr>
          <p:cNvSpPr txBox="1"/>
          <p:nvPr/>
        </p:nvSpPr>
        <p:spPr>
          <a:xfrm>
            <a:off x="191344" y="63813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Visualisierung </a:t>
            </a:r>
            <a:r>
              <a:rPr lang="de-CH" dirty="0" err="1"/>
              <a:t>Helgenzöpfliplatz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312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D995871E-4172-929C-2ABF-14DB3075AF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/>
        </p:blipFill>
        <p:spPr>
          <a:xfrm>
            <a:off x="0" y="0"/>
            <a:ext cx="5087888" cy="68580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CDFACE-7336-8669-D453-D413B7752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Schaffung von Orten der Begegnung</a:t>
            </a:r>
          </a:p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BE1E08-36E3-C7C7-BD93-52E77F95C8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7800" y="1556792"/>
            <a:ext cx="5232399" cy="363867"/>
          </a:xfrm>
        </p:spPr>
        <p:txBody>
          <a:bodyPr/>
          <a:lstStyle/>
          <a:p>
            <a:r>
              <a:rPr lang="de-CH" dirty="0"/>
              <a:t>«Piazza </a:t>
            </a:r>
            <a:r>
              <a:rPr lang="de-CH" dirty="0" err="1"/>
              <a:t>Dentista</a:t>
            </a:r>
            <a:r>
              <a:rPr lang="de-CH" dirty="0"/>
              <a:t>»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FAFBF9-1578-B606-533A-B70DB64DE7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35479" y="2564904"/>
            <a:ext cx="5224720" cy="3925419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CH" dirty="0"/>
              <a:t>Aufwertung des Platzes vis-à-vis </a:t>
            </a:r>
            <a:r>
              <a:rPr lang="de-CH" dirty="0" err="1"/>
              <a:t>Helgengüetlistrasse</a:t>
            </a:r>
            <a:r>
              <a:rPr lang="de-CH" dirty="0"/>
              <a:t> 11</a:t>
            </a:r>
          </a:p>
          <a:p>
            <a:pPr marL="285750" indent="-285750">
              <a:buFontTx/>
              <a:buChar char="-"/>
            </a:pPr>
            <a:r>
              <a:rPr lang="de-CH" dirty="0"/>
              <a:t>entsiegelte Fläche mit Grünrabatten und Bäumen</a:t>
            </a:r>
          </a:p>
          <a:p>
            <a:pPr marL="285750" indent="-285750">
              <a:buFontTx/>
              <a:buChar char="-"/>
            </a:pPr>
            <a:r>
              <a:rPr lang="de-CH" dirty="0"/>
              <a:t>Sitzgelegenheiten</a:t>
            </a:r>
          </a:p>
          <a:p>
            <a:pPr marL="285750" indent="-285750">
              <a:buFontTx/>
              <a:buChar char="-"/>
            </a:pPr>
            <a:r>
              <a:rPr lang="de-CH" dirty="0"/>
              <a:t>Aufhebung von 5 blaue Zonen Parkplätze</a:t>
            </a:r>
          </a:p>
          <a:p>
            <a:pPr marL="285750" indent="-285750">
              <a:buFontTx/>
              <a:buChar char="-"/>
            </a:pPr>
            <a:r>
              <a:rPr lang="de-CH" dirty="0"/>
              <a:t>Schaffung von 1 blaue Zonen Parkplatz</a:t>
            </a:r>
          </a:p>
          <a:p>
            <a:endParaRPr lang="de-CH" dirty="0"/>
          </a:p>
          <a:p>
            <a:pPr marL="285750" indent="-285750">
              <a:buFontTx/>
              <a:buChar char="-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3666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POWERPOINTMASTERTEMPLATECONFIGURATION" val="&lt;!--Created with officeatwork--&gt;&#10;&lt;MasterTemplateConfiguration&gt;&#10;  &lt;TableOfContentsCollection /&gt;&#10;  &lt;ThemeDefinition&gt;&#10;    &lt;DefaultThemeDefinition&gt;&lt;/DefaultThemeDefinition&gt;&#10;    &lt;PresentationThemeDefinition&gt;&lt;/PresentationThemeDefinition&gt;&#10;    &lt;SlideThemeDefinition&gt;&lt;/SlideThemeDefinition&gt;&#10;    &lt;ObjectThemeDefinition&gt;&lt;/ObjectThemeDefinition&gt;&#10;  &lt;/ThemeDefinition&gt;&#10;  &lt;MasterProperties&gt;&#10;    &lt;MasterProperty Id=&quot;2004112217333376588294&quot;&gt;&#10;      &lt;Fields&gt;&#10;        &lt;Field Id=&quot;2021072014470287294399&quot; ShowField=&quot;false&quot; /&gt;&#10;        &lt;Field Id=&quot;2021072214122214937908&quot; ShowField=&quot;false&quot; /&gt;&#10;        &lt;Field Id=&quot;2022042110564465760235&quot; ShowField=&quot;false&quot; /&gt;&#10;        &lt;Field Id=&quot;2021112313481314598201&quot; ShowField=&quot;false&quot; /&gt;&#10;        &lt;Field Id=&quot;2022020109435431368038&quot; ShowField=&quot;false&quot; /&gt;&#10;        &lt;Field Id=&quot;2010040812590000010000&quot; ShowField=&quot;false&quot; /&gt;&#10;        &lt;Field Id=&quot;2004111209284731179378&quot; ShowField=&quot;false&quot; /&gt;&#10;        &lt;Field Id=&quot;2010201006181632000000&quot; ShowField=&quot;false&quot; /&gt;&#10;        &lt;Field Id=&quot;2010201006181652000000&quot; ShowField=&quot;false&quot; /&gt;&#10;        &lt;Field Id=&quot;2010201006181652000001&quot; ShowField=&quot;false&quot; /&gt;&#10;        &lt;Field Id=&quot;2010201006181652000002&quot; ShowField=&quot;false&quot; /&gt;&#10;        &lt;Field Id=&quot;2021111110112271914592&quot; ShowField=&quot;false&quot; /&gt;&#10;        &lt;Field Id=&quot;2021111110112887478298&quot; ShowField=&quot;false&quot; /&gt;&#10;        &lt;Field Id=&quot;2010060711440000000000&quot; ShowField=&quot;false&quot; /&gt;&#10;        &lt;Field Id=&quot;2021102815104954871532&quot; ShowField=&quot;false&quot; /&gt;&#10;        &lt;Field Id=&quot;2010061708580000000000&quot; ShowField=&quot;false&quot; /&gt;&#10;        &lt;Field Id=&quot;2010061709410000000000&quot; ShowField=&quot;false&quot; /&gt;&#10;        &lt;Field Id=&quot;2010160816440000000000&quot; ShowField=&quot;false&quot; /&gt;&#10;        &lt;Field Id=&quot;2010072414350000000000&quot; ShowField=&quot;false&quot; /&gt;&#10;        &lt;Field Id=&quot;2010080515140000000000&quot; ShowField=&quot;false&quot; /&gt;&#10;        &lt;Field Id=&quot;2010080510530000000001&quot; ShowField=&quot;false&quot; /&gt;&#10;        &lt;Field Id=&quot;2010091612020000000001&quot; ShowField=&quot;false&quot; /&gt;&#10;        &lt;Field Id=&quot;2010080510530000000002&quot; ShowField=&quot;false&quot; /&gt;&#10;        &lt;Field Id=&quot;2021110914560284139568&quot; ShowField=&quot;false&quot; /&gt;&#10;        &lt;Field Id=&quot;2010081110110000000001&quot; ShowField=&quot;false&quot; /&gt;&#10;        &lt;Field Id=&quot;2021102815073282143581&quot; ShowField=&quot;false&quot; /&gt;&#10;        &lt;Field Id=&quot;2021110915055196087368&quot; ShowField=&quot;false&quot; /&gt;&#10;        &lt;Field Id=&quot;2021110211253146572750&quot; ShowField=&quot;false&quot; /&gt;&#10;        &lt;Field Id=&quot;2021110916404482926845&quot; ShowField=&quot;false&quot; /&gt;&#10;        &lt;Field Id=&quot;2021110916411493420086&quot; ShowField=&quot;false&quot; /&gt;&#10;        &lt;Field Id=&quot;2021110916411757560634&quot; ShowField=&quot;false&quot; /&gt;&#10;        &lt;Field Id=&quot;2021110916412128698970&quot; ShowField=&quot;false&quot; /&gt;&#10;        &lt;Field Id=&quot;2021102814542907814571&quot; ShowField=&quot;false&quot; /&gt;&#10;        &lt;Field Id=&quot;2010070109200000000000&quot; ShowField=&quot;false&quot; /&gt;&#10;        &lt;Field Id=&quot;2013030714511306387203&quot; ShowField=&quot;false&quot; /&gt;&#10;        &lt;Field Id=&quot;2013030814532301287471&quot; ShowField=&quot;false&quot; /&gt;&#10;        &lt;Field Id=&quot;2013030814532735717037&quot; ShowField=&quot;false&quot; /&gt;&#10;        &lt;Field Id=&quot;2010091620000000000000&quot; ShowField=&quot;false&quot; /&gt;&#10;        &lt;Field Id=&quot;2004112217261556206966&quot; ShowField=&quot;false&quot; /&gt;&#10;        &lt;Field Id=&quot;2005040809241304770672&quot; ShowField=&quot;false&quot; /&gt;&#10;        &lt;Field Id=&quot;2021110413383192972912&quot; ShowField=&quot;false&quot; /&gt;&#10;        &lt;Field Id=&quot;2010070709110000000000&quot; ShowField=&quot;false&quot; /&gt;&#10;        &lt;Field Id=&quot;2010080716050000000000&quot; ShowField=&quot;false&quot; /&gt;&#10;        &lt;Field Id=&quot;2021101915565815329906&quot; ShowField=&quot;false&quot; /&gt;&#10;        &lt;Field Id=&quot;2021101915590075052486&quot; ShowField=&quot;false&quot; /&gt;&#10;        &lt;Field Id=&quot;2021110915522787446102&quot; ShowField=&quot;false&quot; /&gt;&#10;        &lt;Field Id=&quot;2022060210145631757442&quot; ShowField=&quot;true&quot; /&gt;&#10;        &lt;Field Id=&quot;2022060210165106940151&quot; ShowField=&quot;true&quot; /&gt;&#10;        &lt;Field Id=&quot;2022060210163840279918&quot; ShowField=&quot;false&quot; /&gt;&#10;      &lt;/Fields&gt;&#10;    &lt;/MasterProperty&gt;&#10;  &lt;/MasterProperties&gt;&#10;  &lt;ContentItems&gt;&#10;    &lt;ContentItem Language=&quot;2055&quot; IsDefault=&quot;true&quot;&gt;&#10;      &lt;File HasContent=&quot;true&quot; LinkToLanguage=&quot;&quot; /&gt;&#10;    &lt;/ContentItem&gt;&#10;  &lt;/ContentItems&gt;&#10;&lt;/MasterTemplateConfiguration&gt;"/>
  <p:tag name="OFFICEATWORKPOWERPOINTMASTERTEMPLATEID" val="PRÄSENTATION"/>
  <p:tag name="OAWWIZARDSTEPS" val="0|1|4"/>
  <p:tag name="ZOAWLANGID" val="2055"/>
  <p:tag name="OAWDOCPROPSOURCE" val="&lt;Profile SelectedUID=&quot;&quot;&gt;&lt;DocProp UID=&quot;20090509155555553748881&quot; EntryUID=&quot;&quot; UserInformation=&quot;Data from SAP&quot; Interface=&quot;-1&quot;&gt;&lt;/DocProp&gt;&lt;DocProp UID=&quot;2002122011014149059130932&quot; EntryUID=&quot;2010083109091090&quot; PrimaryUID=&quot;ClientSuite&quot;&gt;&lt;Field Name=&quot;IDName&quot; Value=&quot;SK, Kommunikation&quot;/&gt;&lt;Field Name=&quot;OrganisationZeile1&quot; Value=&quot;Stadt&quot;/&gt;&lt;Field Name=&quot;OrganisationZeile2&quot; Value=&quot;Luzern&quot;/&gt;&lt;Field Name=&quot;Abteilung&quot; Value=&quot;Kommunikation&quot;/&gt;&lt;Field Name=&quot;Direktion&quot; Value=&quot;Stadtkanzlei&quot;/&gt;&lt;Field Name=&quot;Dienstabteilung&quot; Value=&quot;Stadtkanzlei&quot;/&gt;&lt;Field Name=&quot;AbteilungKurz&quot; Value=&quot;KOMM&quot;/&gt;&lt;Field Name=&quot;Briefabsender&quot; Value=&quot;&quot;/&gt;&lt;Field Name=&quot;Bereich&quot; Value=&quot;Kommunikation&quot;/&gt;&lt;Field Name=&quot;Address1&quot; Value=&quot;Hirschengraben 17&quot;/&gt;&lt;Field Name=&quot;PLZ&quot; Value=&quot;6002&quot;/&gt;&lt;Field Name=&quot;Ort&quot; Value=&quot;Luzern&quot;/&gt;&lt;Field Name=&quot;DatumOrt&quot; Value=&quot;Luzern&quot;/&gt;&lt;Field Name=&quot;Telefon&quot; Value=&quot;+41 41 208 83 00&quot;/&gt;&lt;Field Name=&quot;Fax&quot; Value=&quot;&quot;/&gt;&lt;Field Name=&quot;Email&quot; Value=&quot;kommunikation@stadtluzern.ch&quot;/&gt;&lt;Field Name=&quot;Internet&quot; Value=&quot;www.kommunikation.stadtluzern.ch&quot;/&gt;&lt;Field Name=&quot;Hinweis&quot; Value=&quot;&quot;/&gt;&lt;Field Name=&quot;LogoColor&quot; Value=&quot;%Logos%\StadtLuzern_Logo.Farbig.2100.347.gif&quot;/&gt;&lt;Field Name=&quot;LogoBlackWhite&quot; Value=&quot;%Logos%\StadtLuzern_Logo.Schwarz.2100.347.gif&quot;/&gt;&lt;Field Name=&quot;LogoGrey&quot; Value=&quot;%Logos%\StadtLuzern_Logo.Grau.2100.347.gif&quot;/&gt;&lt;Field Name=&quot;LogoDraftA4hoch&quot; Value=&quot;%Logos%\Wasserzeichen_Entwurf_A4_hoch.2100.2970.emf&quot;/&gt;&lt;Field Name=&quot;LogoDraftA4quer&quot; Value=&quot;%Logos%\Wasserzeichen_Entwurf_A4_quer.2970.2100.emf&quot;/&gt;&lt;Field Name=&quot;Data_UID&quot; Value=&quot;2010083109091090&quot;/&gt;&lt;Field Name=&quot;Field_Name&quot; Value=&quot;&quot;/&gt;&lt;Field Name=&quot;Field_UID&quot; Value=&quot;&quot;/&gt;&lt;Field Name=&quot;ML_LCID&quot; Value=&quot;&quot;/&gt;&lt;Field Name=&quot;ML_Value&quot; Value=&quot;&quot;/&gt;&lt;Field Name=&quot;SelectedUID&quot; Value=&quot;2023070308261670572911&quot;/&gt;&lt;/DocProp&gt;&lt;DocProp UID=&quot;2006040509495284662868&quot; EntryUID=&quot;2013091110392235842739&quot; PrimaryUID=&quot;ClientSuite&quot;&gt;&lt;Field Name=&quot;IDName&quot; Value=&quot;Truttmann Anita&quot;/&gt;&lt;Field Name=&quot;Vorname&quot; Value=&quot;Anita&quot;/&gt;&lt;Field Name=&quot;Name&quot; Value=&quot;Truttmann&quot;/&gt;&lt;Field Name=&quot;DirectPhone&quot; Value=&quot;041 208 84 66&quot;/&gt;&lt;Field Name=&quot;DirectFax&quot; Value=&quot;&quot;/&gt;&lt;Field Name=&quot;Initials&quot; Value=&quot;atru&quot;/&gt;&lt;Field Name=&quot;EMail&quot; Value=&quot;anita.truttmann@stadtluzern.ch&quot;/&gt;&lt;Field Name=&quot;Abteilung&quot; Value=&quot;Steueramt&quot;/&gt;&lt;Field Name=&quot;Function&quot; Value=&quot;Einschätzungsexpertin&quot;/&gt;&lt;Field Name=&quot;Function2&quot; Value=&quot;&quot;/&gt;&lt;Field Name=&quot;Signature&quot; Value=&quot;&quot;/&gt;&lt;Field Name=&quot;Data_UID&quot; Value=&quot;2013091110392235842739&quot;/&gt;&lt;Field Name=&quot;Field_Name&quot; Value=&quot;&quot;/&gt;&lt;Field Name=&quot;Field_UID&quot; Value=&quot;&quot;/&gt;&lt;Field Name=&quot;ML_LCID&quot; Value=&quot;&quot;/&gt;&lt;Field Name=&quot;ML_Value&quot; Value=&quot;&quot;/&gt;&lt;Field Name=&quot;SelectedUID&quot; Value=&quot;2023070308261670572911&quot;/&gt;&lt;/DocProp&gt;&lt;DocProp UID=&quot;200212191811121321310321301031x&quot; EntryUID=&quot;2022112110101042022457&quot; PrimaryUID=&quot;ClientSuite&quot;&gt;&lt;Field Name=&quot;IDName&quot; Value=&quot;Veseli Edon&quot;/&gt;&lt;Field Name=&quot;Vorname&quot; Value=&quot;Edon&quot;/&gt;&lt;Field Name=&quot;Name&quot; Value=&quot;Veseli&quot;/&gt;&lt;Field Name=&quot;DirectPhone&quot; Value=&quot;+41 41 208 74 65&quot;/&gt;&lt;Field Name=&quot;DirectFax&quot; Value=&quot;&quot;/&gt;&lt;Field Name=&quot;Initials&quot; Value=&quot;Ve&quot;/&gt;&lt;Field Name=&quot;EMail&quot; Value=&quot;edon.veseli@stadtluzern.ch&quot;/&gt;&lt;Field Name=&quot;Abteilung&quot; Value=&quot;Zentrale Informatikdienste (ZID)&quot;/&gt;&lt;Field Name=&quot;Function&quot; Value=&quot;Applikations-Verantwortlicher&quot;/&gt;&lt;Field Name=&quot;Function2&quot; Value=&quot;&quot;/&gt;&lt;Field Name=&quot;Signature&quot; Value=&quot;H:\Unterschrift_Edon_Veseli.jpg&quot;/&gt;&lt;Field Name=&quot;Data_UID&quot; Value=&quot;2022112110101042022457&quot;/&gt;&lt;Field Name=&quot;Field_Name&quot; Value=&quot;&quot;/&gt;&lt;Field Name=&quot;Field_UID&quot; Value=&quot;&quot;/&gt;&lt;Field Name=&quot;ML_LCID&quot; Value=&quot;&quot;/&gt;&lt;Field Name=&quot;ML_Value&quot; Value=&quot;&quot;/&gt;&lt;Field Name=&quot;SelectedUID&quot; Value=&quot;2023070308261670572911&quot;/&gt;&lt;/DocProp&gt;&lt;DocProp UID=&quot;2003080714212273705547&quot; EntryUID=&quot;&quot; UserInformation=&quot;Data from SAP&quot; Interface=&quot;-1&quot;&gt;&lt;/DocProp&gt;&lt;DocProp UID=&quot;2002122010583847234010578&quot; EntryUID=&quot;2022112110101042022457&quot; PrimaryUID=&quot;ClientSuite&quot;&gt;&lt;Field Name=&quot;IDName&quot; Value=&quot;Veseli Edon&quot;/&gt;&lt;Field Name=&quot;Vorname&quot; Value=&quot;Edon&quot;/&gt;&lt;Field Name=&quot;Name&quot; Value=&quot;Veseli&quot;/&gt;&lt;Field Name=&quot;DirectPhone&quot; Value=&quot;+41 41 208 74 65&quot;/&gt;&lt;Field Name=&quot;DirectFax&quot; Value=&quot;&quot;/&gt;&lt;Field Name=&quot;Initials&quot; Value=&quot;Ve&quot;/&gt;&lt;Field Name=&quot;EMail&quot; Value=&quot;edon.veseli@stadtluzern.ch&quot;/&gt;&lt;Field Name=&quot;Abteilung&quot; Value=&quot;Zentrale Informatikdienste (ZID)&quot;/&gt;&lt;Field Name=&quot;Function&quot; Value=&quot;Applikations-Verantwortlicher&quot;/&gt;&lt;Field Name=&quot;Function2&quot; Value=&quot;&quot;/&gt;&lt;Field Name=&quot;Signature&quot; Value=&quot;H:\Unterschrift_Edon_Veseli.jpg&quot;/&gt;&lt;Field Name=&quot;Data_UID&quot; Value=&quot;2022112110101042022457&quot;/&gt;&lt;Field Name=&quot;Field_Name&quot; Value=&quot;&quot;/&gt;&lt;Field Name=&quot;Field_UID&quot; Value=&quot;&quot;/&gt;&lt;Field Name=&quot;ML_LCID&quot; Value=&quot;&quot;/&gt;&lt;Field Name=&quot;ML_Value&quot; Value=&quot;&quot;/&gt;&lt;Field Name=&quot;SelectedUID&quot; Value=&quot;2023070308261670572911&quot;/&gt;&lt;/DocProp&gt;&lt;DocProp UID=&quot;2003061115381095709037&quot; EntryUID=&quot;2013091110392235842739&quot; PrimaryUID=&quot;ClientSuite&quot;&gt;&lt;Field Name=&quot;IDName&quot; Value=&quot;Truttmann Anita&quot;/&gt;&lt;Field Name=&quot;Vorname&quot; Value=&quot;Anita&quot;/&gt;&lt;Field Name=&quot;Name&quot; Value=&quot;Truttmann&quot;/&gt;&lt;Field Name=&quot;DirectPhone&quot; Value=&quot;041 208 84 66&quot;/&gt;&lt;Field Name=&quot;DirectFax&quot; Value=&quot;&quot;/&gt;&lt;Field Name=&quot;Initials&quot; Value=&quot;atru&quot;/&gt;&lt;Field Name=&quot;EMail&quot; Value=&quot;anita.truttmann@stadtluzern.ch&quot;/&gt;&lt;Field Name=&quot;Abteilung&quot; Value=&quot;Steueramt&quot;/&gt;&lt;Field Name=&quot;Function&quot; Value=&quot;Einschätzungsexpertin&quot;/&gt;&lt;Field Name=&quot;Function2&quot; Value=&quot;&quot;/&gt;&lt;Field Name=&quot;Signature&quot; Value=&quot;&quot;/&gt;&lt;Field Name=&quot;Data_UID&quot; Value=&quot;2013091110392235842739&quot;/&gt;&lt;Field Name=&quot;Field_Name&quot; Value=&quot;&quot;/&gt;&lt;Field Name=&quot;Field_UID&quot; Value=&quot;&quot;/&gt;&lt;Field Name=&quot;ML_LCID&quot; Value=&quot;&quot;/&gt;&lt;Field Name=&quot;ML_Value&quot; Value=&quot;&quot;/&gt;&lt;Field Name=&quot;SelectedUID&quot; Value=&quot;2023070308261670572911&quot;/&gt;&lt;/DocProp&gt;&lt;DocProp UID=&quot;2004112217290390304928&quot; EntryUID=&quot;&quot; UserInformation=&quot;Data from SAP&quot; Interface=&quot;-1&quot;&gt;&lt;/DocProp&gt;&lt;DocProp UID=&quot;2009082513331568340343&quot; EntryUID=&quot;&quot; UserInformation=&quot;Data from SAP&quot; Interface=&quot;-1&quot;&gt;&lt;/DocProp&gt;&lt;DocProp UID=&quot;2010061818300000000000&quot; EntryUID=&quot;&quot; UserInformation=&quot;Data from SAP&quot; Interface=&quot;-1&quot;&gt;&lt;/DocProp&gt;&lt;DocProp UID=&quot;2021110211380053564907&quot; EntryUID=&quot;&quot; UserInformation=&quot;Data from SAP&quot; Interface=&quot;-1&quot;&gt;&lt;/DocProp&gt;&lt;DocProp UID=&quot;2010070709110000000001&quot; EntryUID=&quot;&quot; UserInformation=&quot;Data from SAP&quot; Interface=&quot;-1&quot;&gt;&lt;/DocProp&gt;&lt;DocProp UID=&quot;2010080510580000000100&quot; EntryUID=&quot;&quot; UserInformation=&quot;Data from SAP&quot; Interface=&quot;-1&quot;&gt;&lt;/DocProp&gt;&lt;DocProp UID=&quot;2010080511260000000001&quot; EntryUID=&quot;&quot; UserInformation=&quot;Data from SAP&quot; Interface=&quot;-1&quot;&gt;&lt;/DocProp&gt;&lt;DocProp UID=&quot;2022020109365829821666&quot; EntryUID=&quot;&quot; UserInformation=&quot;Data from SAP&quot; Interface=&quot;-1&quot;&gt;&lt;/DocProp&gt;&lt;DocProp UID=&quot;2004112217333376588294&quot; EntryUID=&quot;2004123010144120300001&quot;&gt;&lt;Field UID=&quot;2022060210145631757442&quot; Name=&quot;PresentationDate&quot; Value=&quot;15.9.2023&quot;/&gt;&lt;Field UID=&quot;2022060210165106940151&quot; Name=&quot;PresentationName&quot; Value=&quot;Fusszeile Name&quot;/&gt;&lt;/DocProp&gt;&lt;/Profile&gt;&#10;"/>
  <p:tag name="OFFICEATWORKPRESENTATIONPROJECTID" val="stadtluzernch"/>
  <p:tag name="HTTP://SCHEMA.OFFICEATWORK365.COM/2015/DATACONNECTIONS_SIZE" val="1"/>
  <p:tag name="HTTP://SCHEMA.OFFICEATWORK365.COM/2015/DATACONNECTIONS_0" val="b2ZmaWNlYXR3b3JrRG9jdW1lbnRQYXJ0OlUyRnNkR1ZrWDEreXBLZkhjYjRkMUFkT1JaVnhMcXNDQ2hQNjdhMWJFTEdORCs3QzlKTFRwd1VzeXY5OWtnL25XaWpuOUJjRUU5RXM2dkE5dk9ZbE9ZK2huY3JMYmVuazkrckU0S3Q1UTlEbjNsMkJnR2d6WVBRbkovcmkxRWZ5SVNUcEtIRksrdDQyRUI0U3BvY0tFMkttZndNM1hKUjhXZVVZUEM1NGJzR1N1V0lRWmowODdUWVpRZ2RYczlnWklveWZhTVlSWThoa2dtTFNGUVhoWmtlVkIzbEJUYWtrTzJxb0dPUXNwMzZxYmorR0VwTjYvZHdpU1d0U3V3UWtIeUdNUlV2UzFDbGZteTFRME1vclJqZHB3eDI0YmUzV1JCanR2Q2hhUkNhZFY5cUVTaFA4YS9sTUR0a1pyYkwrdE92T3JCZVhraFBReDhTRndXTVJja2I5WXNBMDhXRTh5Zlh5amdrK1JaWkZXM1BGMWhidlAzVjJ3bmRzR0pNS1M5NUwvaFlzUm5sRUNaMWI5R3Yzb2NRQnc3ak45ZDRrTnNTYVNvbm8yelFNVnZML0x4emtGWFdxbjA1OGMzWE44U3lUT1p3aWhBY0lvSjRIUEp4WVY5cG5DZ3pPREhCeHBSOUdKTGZMckpaMGZNYmFGSlBGMkRpeG1qWnlGS2QwVzBTVkhwU1h2SFp6aEh3NEUrUGVyL21pcmJIQ25pV2l6Y0l0VkpiNXJ3dWdjM3hnNnUzbjJPNEZYTmc4akx4TjRJYTgyNS9EYmpmNlJBZGc3VkRPOHpSZDBjc295L0VvMzM2aW9VenVtbGZZU2kwYWdtRkVCYkdXSWpOL2hpQ3VxUmNqT2pRSTU1OURlVVorUXFOUmxMSU9IVzZYZENTeU5EM2llWUx6Yllia3UyaVFpV0xTbnJRMFp2QUl5TUFkeVlMQ0JZb1VPWUhTalJZOE1DL29HbVVlbTNyYWg3SWpRUDJLVmwvbVZVZFlnSXg3cERSbU14bHRWVXJlbXVvWGhoajlxOURocEt1ZXBQN1crWU1Ka2tlOXdzWmFBcXBINm0rTkJBZGFzZEplNGp2WFZBdWpkTVlwSHZrVXF3cnViLzNPV1FkZ2p5azZZeHl5NjFNeWdDSzg1TVhXNEVXS0N6dWt2d05aRnNjSnZGdVkzOCtvVENKSW1TdXNVcTNPTE5ubFp0VW40Q1BxNktWWmJkU3haeThuMm9EQmljRVN6Sy9oSjROMEJlZngzNnUxcW94bU1aS2I3WTFZcy9QOStPam1aOCtsd0xFZHh2MnE0UXU5L0FNUUIzYlgyTGlYajRKM2RQVWFoR3ltU010ZG1NVWNkZjNjM1BFTkwycytWVENTRTdvWG9uLzArQ01XcVBEWEUyTjJENVNlQjgvTnAzZlNlS1k2Nks3bVRKUXdVM3hrenN0Mk96STd1eG9iWG5ISUUvMHhXUFhYR3BaQ2tKM1NWa1lHU1J0dzVHRWFZbzFSWkdVOVlOTHJ5SjZSSTg0MmNOM3F2K1RHdVAxb0krL3JkUnhQd0kycFVORUtKTHRRVnFtTTBPV2pTV2FhSkZjd1JPR09hY3dhSWh0d1FZV3VyN1hYZTRMdGtRUFhCcnc5SnloRlNXY3BKbmJHZE1xdFJCN0JHd2pMOTlmZzhuVS9Cb0xDM0I3N1lhNXpMdmFzNE1oMjJEY3E4RjlJSXlHNllwMzVsbG91Y0JTQ3lxRERIaVJCY0wvRTdRVzlOLzB1QlpnamJMWTBDSlZQeUo0Sm9vUUlodGNaeDRjdm5xNDRyYjNLbldvUUU1eHgzNnptaUV0c0pxZjB0Y2JYeHBpTlpObHovelJXNC9la3dRd0RyTWVZZldCdEx2SzY2MGNIQzJ3dlI5WnptZXNCNWhzb2N1ZDVVeDU3dHBkbFJZOE5WYXdWc0szd2EzYm9FaEt0UHd4V3htdFY4dTVHWjZSbjNHWnlwdXhzTFNOUFhtOHFHUW5WYkp3cUVrNUNDdzBmZEkrbGdUNXZXU2FlbDVia2NvUUN2SXpMT3pzN1dFUXpKWW1mWWtrWnU3RXg3TWZpNHQzZmcrclNRY1R1RFY4Z3ZneWVqdzB4MlN2bkppMTAzSU9KdHZuU0c0dnVHemN6bUZhVXJmSE81czdpdjdCbUpaQ0Vmd25SaHpSNjBLelBzbnpDd1YvSGZiUG9uOHMrNDNHbDJXNlZwMmlnMjhXYkk3Tk9xY1lqY1N2eC9qVkVFbEtrWDN1a3hhcklMT25hdmFNekxtMD0"/>
  <p:tag name="HTTP://SCHEMA.OFFICEATWORK365.COM/2015/DESIGNSETTINGS_SIZE" val="1"/>
  <p:tag name="HTTP://SCHEMA.OFFICEATWORK365.COM/2015/DESIGNSETTINGS_0" val="b2ZmaWNlYXR3b3JrRG9jdW1lbnRQYXJ0OlUyRnNkR1ZrWDE4dVR4YklrSXFneThZTXd3bllDMVY5VmZWdmFMa0l6K3d1V3pLM3lwZVUzdS81OXdKN3N0M1E3TEt2UmkzYzhSckFVRkY2Z1lRd1BlZWpIYzBEZ3Faa3hOR2lqSE5OSWQ1UEY3YzJHYVpValRVckNZYW1KU0Eyc1JEM09ZR1ZqU2wrTzgwd1JwVXlZdStVSzJiSSs1V2VPaytGTXZwR2dNU0VESzJaOHVDdWc0cjBzQUpKMEhHQXpwQ2ZkRG9sUng1QXBRSXVvOHJYWmZVRy9halJMRjlOY280bzN1Q1hMUkc0TVVHUXVvSUd1UGtXOFY0MG5sQjI3bjZTUUFDMUYzcFQvUFdRUWd2eDVUaHRtbTVZMkhpa2MySWJCZG5HTjNSWTNlWTdDdjR2ZGVURzZFVFdtZnBTRVNGa2ZhRzZOcDlnNWlTcW9hcm80V3p2TkZUM0N2b2hoZkU2aWRlQlFaaElYVi9iT1R0ejlrRjVWQjV3aThlTlpiejBZTHJUWlJwWUcrY0N2NGRJblV5UWNxUjNiT2gzSGM4RXZLWUhERXR2U0x3S2kxc0pXY0JGV1d3bFRnMGFKalZpcnlidkY1bTM2N3NFZ2lXS1ZURGE0YURQRlhzbmYwQUNhTEZOeEVXRmhxMmc1QWRVMXBuSWltOEl6Yjd2QmhzaTFPbXpBcjRNbm5hcHlqNVFoOEZYbytkYU5JVVJhTjBPSkljaHNJV09JZlhlWHRZSVZrT2dIZHM5QVpoSHVjak9FMXNEZS9QNlRPMllJNGpsbldJdGtoN1NSR2pZMVdVWXFPaWdLWWFtZDExUGkxSk9ybGlWd2dOeHVZV3pwb3JMM3oyTXlVVlEwQ1pSOUNJNHZIVW9ZVGl4c0tqc1Y4eXd1Z1Q2cWdXZWliUXppdnB3ZHAwYzZWTTIyQjNicnpzbkM1M3VJZXBKTTJTQXliaEZCUFZnMU80bGJ5QWxvNElPWjR2RjVxOUJwZHAwTTdGMkdPdUk4TW1PVVg2WFJrU0tEajhOZmxndTFvRHVyNkZmeHhUK0tTMUpTaUQzdms1T09JZnl1M3p0QTVhMll6Si9rZHBrMkdPVTVTQVpMS28wTUVsalllbEp2Q1lzczBRZjlBNVNheTdCUUNVTGhPZ2RudU5Tc3hxODhKbkxWVkI1WDNQUExmYVRQckJFamVEYW1xVHlpYTNaYldQVVM4V1BXRG9CNzViQ0lpZXplZjlHWFRvUlpyVFl6OHN4eTJFbkRBZmU2V0xXUXIyV3VEdTd3d0E1ZzAydzh0WUVFdzlwV2hNUGFnMFUzUVkyOEZzazFLaDVCTVVlTU1qUm45dVV4R1I5em5maU1Oc0xGZ2VQMjZDK0hmWTVqejJnUzhIbEI0T2dpbi9sd1RaQ1J1STJucTJ0Q0FOR0tCOXZTeGprSDNRTi80SXBHMXlkSGFINXdkMVRSVzVLcjZLV1ErK1hzdjlLWVlnS2hjbnVLQm9uUTh2ZnFqWGZScnVNbHI3eDJienBpWG5XaDJCaGhZdDYzNFNNL2hmVXAwU2pQZm9ENEJITmJ6T3JaNnFqZ1JvZHpwS0FGMlhRNGtrZWRhVlZwVzI5WDhrSGlja1pZdUxBVmthdTlwQU1kb2lHSlFZRkRKYTVuakNHYm0xYzhnbEdycXJXaG10RDZwMHMrZXppSXRrbkg1VWkxclNUNmFaNlpINThsZHJzSURDQnlxWkl4QUdJQ3YwNkswQ1cwZEVQTnVYUC9GQWY2RzRxa0tLMkdRa2VDVitHRzVwUnJ6UTJicG96R3lESk1jeTdtdjBNaUE3K2QraUdRYXI1cHQvR1U5SG1aTEtlRHMzMitoTW1ONVFEbGJIS1FLazBULysyK3dsTUhoWjQvS3ovLzUrTkowdDBvZEMvNzZCOElBSGRTYUJ6T0M0b1NNeHRnc1F5Rk5FNS8wWEJsaUR4cFdmTDNlSHF4Y0NCUDRqa2g0QmpYUWlWeUc5M1JhMFlrMDVrRitzUEkrNW1iUkRBNjY2V3c2K3dXUFRsbEtVK1ozS1RBTEt4NzJ1VVJ3eXpHU1ArSG0xZUJJNnJnNXVqU3FzTHV5SlYxQTFIV0NINDBSbTFyaVVLQkRNWHQ5Um5Cc3dwbVk2YUtFY00zTUdRLzhMYWdKd3ltMVc4RzJ6VTdnQjJvYm5GVWppL2kvRFNhSy8rYUpYdjZIK2NTQXN2MmxseTFZeHNkVG14Z0U1bWR3R1RsYXVTNzNyeVUzRElIVE4zdHNLZGVTMEdlN2dCMDJFWmNoNGlvanhCbzJjR2NaWk1ZZ3dkU2k3Z3ZuR3NtcEUzSTNmdEJVUHhxYWFVYmVMTWhQSHpTc1FHMFpzbVpBZS9LdGhuRWVndEROV25OdnNCMnpQK3I5U29qZ3BWVlBGSHdxaGJlZ1dNRnArUDNIR2ZWdTdjamh1Tk1FZkprWG9Jd2s1WlFtUWUzTjcybmZ2Z0VUL2dDUGE1Tk1SK0R2YU5ENU9LU2lGeUdJbllGTnNIV3RIMkoyY0FEbWV5a01FOGJ0bWFYQXFkdXQ4RzNlNW5RNHRnRFF1V2pQRVE2aVNkV1pTOXBMK2Y0SDdmQlBPcGFrNDh3WXQrYUFvUm1VZkFJaml4bEw1TGJxbllvTUNPTXZZYzVVdkpLalNpZm1xYWpZVW1NUzEvc0YzeU5TVXhLWVgrQUZyMDhXQmd3U3NTckRlc1lSdjJqT1RzNnpSbkpRcjlYdFRiLzZwVVR2MXZZS1crQXBleGtMb2padnpxZTFQYm5Hbm5jZndycXpudGlDRGpjeHVLaGFYczJMcFQvQWRuY3VFRm5RMnRTV1d1bm5ZZ2JvL0txblpnTC9yY0VoUGprbHB0djVzTG9BaWRoTEM0TitRNEVBc0syZ0JvY0tQQ3h6T2xCeTRhbk9rTUs4ZHQzWHdkQkN0M0toeUhoNmI5ZmViNmJ1enFFZFBEcUVlVFlkbzVlSVVFRm95UVhrSWFRL2loRHNwL3hmTHpTWW9aV2xSUTM4VWphRGhiS0tQVDlsODBWSjhEMElEc0grQ0R1VUVPc0dsQ3d6VkExY0FMM1FvaDRVTjNFblliSVZoS2IzdUFFYnRLMWEzMmxkaFF5Z1ZabTlQdTZhOGxncVF3R1MzR3p2VjYxR1dYODF6bFhmYXcrVUdUaHVvL3N5NzJoQjlFemdJb3ErTmIveVZPZG1GWXVybVM0aXpVaUNXZVdyY2NRdGtRMVg3amttNTNMcUZISnQzd0tKbjlTZWk4M2VWMkdzZU9BQVBWM3ZiM3dmbDBUdFN0SHJQMEp1R1VhaUpxTEtIVFpNOHJOWnRFMFVseGpkeEhnN1l4SEltUVAzT0hkZVFhcGFXdHF5MUYzWGhVTS9ROVJLTUZCS2NWckRGckVra3lyTDBIRzl5K0xNL2RhT0RWSERzZGkvVFE2Rm16RVRWNnJCTWdTRmhYVXZGalNVUXh3cFkwbVR6SHRMZUY0REprUGdtYVlmZGIxR3FmY3F2WW1qMTdzV2NFTU1tQkQ2M0pMRkNkaDFyaXBnWm1YdHRvbmZjS05Odnhla2FtRVpjYi9la2psMGRBclh1d3prMWx2NzR4aEE5aDB2TXhJMHJMRXBhUkFhUW5HRWxHRWlOTFE2ZTdRU3Z2QU5rQ0ZUaE02RVNrZVcvS3FpdWxOTk5HWS84eFI1VTBlTDlLV0VOMUVNRHlLcFRQcGwrUGh5RnJCTENUWk5RSC9UMDBLSHNTcWd2V2Q2aU9wWm10YUx6SHFMRGJHMjRnZ3ZJbHVLK2pUeEppemEyYXZhM0FOd3Z6dHlDQmNZRzQvR1U0OUxxS2JSaFZ2L3hWTG1FR3RSYmloZFk2SGhsK1BwTkJyTXZEZHFvelMrTUNqRExPVS9GSCtoQXZoM3hxU0dKenQ3ZkdselFaVGh3K2dkNkU3dG8yM1FmbGRPQjk0UmUyU0JLL1BvKzRubmdIQTY0Z0hWeFR0ckFnQ0ZvcSt5ZGt6OUJIRlE1M05CSjZIMEYxZVF0M2ovUVlTQT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DOCUMENTPART:_SIZE" val="1"/>
  <p:tag name="OFFICEATWORKDOCUMENTPART:_0" val="b2ZmaWNlYXR3b3JrRG9jdW1lbnRQYXJ0OlUyRnNkR1ZrWDE5M01XY1BiR3JNbzdBdzhKN2RKQlh2YTk1UFZzZ0psem9DMDlZVk5Pem4vT1k1MStSSk83S2VUUHlLUkdEQXVsV3JYcmVVV2NkREZlSHRHSFhtVjhDb0FES1dBVjU4Q3hEVmxaWS9uMUtZNDJ4WHF2MENUUnptc2V6akUxakU4L1hCZXpuQVc0WWplbFd2YUNCaWJjaStJdDFEZ0pWZnY3aEo1dUNuUUtTaFZNN1I2YlMrVlh2WTgyaXpuK3hpTEVRWHBPcTg4dXNEcGdzQkFMV29sVmp0L3dDcUtxb1FtOUtCMUZjNnFKeG5PdVgzc0YyaWtFQmhzZVBTRWhVMHR2K1dmaldUTWNoQlZwZWkvNGhlZlIyNlVTSTJlWjdSRG9ya3QwRlREaUl2dVAxWnN3ODlHZXpSWXMyQ0NibS83ZG92TE5qc0RscnhsSmRrMmluSEhDUnp4a294Z1Z6ck5RdmZSK1IzODQwWHlBWHNrYXhZS2tadkRQMkdaRDJPcjFPVk53bkNVSVIxVnBIS1pXYTBGWDA1VGY0U2JEZUIwOVNHNXkwYnpqWitKczZQUmw5TExleDc4Mi96aWtLeHppT3drSkVkSFoyTWRBY0d2OGFQbVhELzBTTmNTb2I4MmMrMEF6djl6V3FCRmZoNnF6QjNDMmU5WUpuSXVjMlY2TUowTExDNExyOVFVZzY2ZEpnWVpzSkRybDVscmhneHdYQStCaS9SWVNTMnZGME1La0txU0JSc0VWVk5qWDRrSGVYeHBLWlkrRGxsd3BXazErT240K2pzQXhTc2IwcDlhRmJaWWQ0L25GZVJSYmlHR1BXeGRseEJMNWtHL2h1ZE1YR2hIa2xPWFJXWHg5bm9RRTBnc2ZPN1labGJCTUdFeVlCRk03U09oS3JmMmd0UVlCRUoxdnVHc3lTQTU1eDg5WXJWUGt3S3pxaTk2dWFXR2lSanJDSFUvRW9SS2ZYS3BMbktIZU9NbXljT2xTZU9OSTd3RXhBcDJsRXkvUGhSVnBINngwK3RHZHhqSDJsbzBFdXprUGtFVk9FbEFSa28xclBlWkFRNkdCNC9rTkI0WG5keEduYWY2TW10TVZBMlZXT3k1aE8yTkFaY0hsU3Rwcnk1Y0tOUE5XVmRjZGRqZnhvbTYyYXRFQzVJZzhMS1FBQXBxQnVSbDdKNVN6cWs5cmtjUnBwa1h4M05RR0toMW9WRXc2SkVOYXpsUGhUdHpZY3h2R1k4UWROWnNoOERCSmRXamR5ZGJDUmNURThpc0d3bmhtVlBaSVl4bkdBYlAyUUR6Q0p3UXlnZjBveFRuZWFRRVVjdTZ2cWhaT0s3Wm5KZU83Zklnckc3aU9RUWwzNmVUVzBvckVKcUlIc2tVU3ZhckFJcWFZM2FCN25kM3U1WVh4ZXR0d3NkMVlEWWV1eWFJSVZ4R0lxQ0FhdVQ0K1BxT0Q2L2ZMVHBvclg1YzZSOEtPZkdiK3VSc09tQmNMUndEaEhFRHlOMkRjVVJnNnVvU1JVRDhuS0tBeStNeldUVFgySHArU250NzRHMVQ5WDNQMU9ONEFsQjdwVVUrSmFBOEV2NTFUb0RQZmZCQmFaRUxMaWJOVGh5L2JlSzVPWVlCY2ZxWEtqWGZuaEQySVd4cGd2OG9MQWQ5UlJoSmZONEcxemdPQWg0RVlvRzNFS0VHT3ZRb3ByNzN3WXlaU2t3UklyNjB3bXZkLzV3clkvUWlZdjdEUnZRbVU1b0ttTmNzS0VxTG1Ba2pUN1RaYktNaGhlZVpMNmQ3L3hFb2dlWXhqaTRBTlZ3L3l3eEdSZzZqVU02TnJJR0xRaXBTZmh1enlsNXpIdS9xTitOWGNLc2ZlNnczS1JpRzlGbHhkU0lLQXk3dVBUb1J4aFhGcEpWRW1SL3RkcGdweStUV1g0NzBmWGI2SDNDVkhHMlV3VmR1TUdDYXBYQ3NpTmltZnBzOVhISENwc0VGSlMxakIzTngrRzlLQVVuMDlvSWRFUW1IQlY5VjFBR1FCbkJ1Lyswb2M4aytlbHFoWHBubEJBMjVwRzgwcUx6N1I2R3lGdnphVXVaN3JsaGtpbFlzdWV5Ynd3Um1MNFI0cjVocnRFOUZJUkkrdWxqNkVlbW90ak45UFRERTRFWWJ1N1JPcmVENDhGc1ozOWFJVW4rczAzTHR5TEowdE54UXVQWXJIWVNGekFUT0lkMC9GbGwvQWlSRnN2VU82YVNwME5WYi9LazRPeU1WaHFqZlZvdUpoVXNyZG5mSC9uTXFHNlVVNnN2Rk1GR2E1aWJPTnBQVFhLV1RLVlI0QzczNDlRUzIyMmdpQ2EzaDdMS3l0bTBsQnV2elY4THMxZVR2SVNwZDRUaWMvYVZoUll1RVYvQnRhV3BzRjVHR1RrMEhqdEFzUnhMTER4dzN6dFdSS2hmV1A3MS9lUkkwZ0hmQ25UMVltZGNvU1BvRXBxVGttR3hJb2Jzb21DeWJPa3UwQnlveEcybG43RzlRZmpHdGRLQVk5dTR3M0RwR0J2cmcyK0crT0doZ1owT05KMXd5b0R2MGJVUUVBTXRKWHlBS0RxMTFZcTFEZ3p1K3dzTzN2VTJmYjhjL05kdERPL2xBSlBFbDVsR3BWL2doQktFdEhIMC9IU29EVjlSSGx6K0l3QTFXci9yK3V2ellJUnJxR3ljcUJrYXBsOWI0T0o3M2tvWXo4ZDRwd29jOUl0dnd2RWJoWElIcUh6STRpa1J2ZitwbC95dTZyaUIyY0VMWFNBV2hiMW90ZVk2d2tnalFna2phWHd3Vm1RS2kvcVlNNEtNUENVV09UQVdNYytORE9vUzBOVEVSWmlWMGQwOHJOWE5WN0hCeS9kZFZkSnQ5N2hBam9FQ1d6OThnd0p2MTBQRlhXbExEODlZeDFHeTVpeVNWdDg2NXg4aEk0R1VwSG5qeUZyL29UT3VxYVN1ZDVUR0c2d2JxNzdkRFRRWlBSc1V3Yno1OStJU0g5aXB5elY3UktXNkFENFBjSFlDNVhWMTd6dkYvbmRRT0pmTDF5K080WVZRNHBBQ09FRGppc1BNQm5mSCtkZVJ2emE0TisxTmFzdzRrQUNoVk9uQmpnQ3lqN3JnQ3lBVy9GeGN5WjNJajVjZm8xTjJTMHF2U0ppR3JBMEo0Y0VTUW1mQ2pkTDVlWFVuYno4aFIvWnhmRGFwTkJDdHRUQW8yQ1RKOWxVOE1LR3lDbnFNRml4ajlBNUFyZE1WdGJPaCtlT3pHOE9vNDRvaXhVVnpvZzNxN09PaHRtb3czclgvRmhaU2J0MTduc0JRUWxTajZXYUwzWk8yYk9hUi9MNGN1ZzBMN3gxSE1EVEZEdUlIRjYyUjMyQk55YVRNYVlHUzJzbU5WNFhBZTlybEhWM0U4STFOdDF4d3dWZE5LaXdZRWpFczJWdXBCR2VINHpqSklDMSt5QWhOK01IS0RJSTZNbFVYT0hmcFNFdlQ4UGRjOGIxWHJEZlpwZDIwZFRIemNYSFVHZjg3N2pXZGowbzRjalc4aWVSK2hqZlpvb1BPVVFtRXpFZHFXOVRTeGQ0YTc2NE9XNWxyRHk2N0d6OUptSzRiS2gxMXJ5eXNwSGdzaVYzcHlFUHo0ZFE0dC9VcnZqenloanBUUGpJSWpQdTZFRGlzYlJncjViaGxiQ1lRcVpZTXFwbGZNa3hyd29QNktoc25wMXFldWxjaXNxbExqSjh4cXRtNHppd1hncE8wT0s3OEJDdUNhdnFpTHVMUy8wRjRsRkFRUmxXc2Z5TCtQZ0lHd1ZUQ1AyeHVkMzN3ZDRVWFVNWTZsV3lXSXdqO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DOCUMENTPART:_SIZE" val="1"/>
  <p:tag name="OFFICEATWORKDOCUMENTPART:_0" val="b2ZmaWNlYXR3b3JrRG9jdW1lbnRQYXJ0OlUyRnNkR1ZrWDErNnFqeEsyZHFJeGFJSGUzNnFVdHJyVloweDZ5V3Avb01CRjZlWXBvcjUvWFc3aDVLVTlUMUpGREZwSGViekMzRFJhZmVYWHcwNStFUWlhaWNQTkxPeDUzNG90aG5adi95TEhEbTVLM3NpNGRkZVB4RXJweWt4c08zWVRrKzNKTXFZQzZjbUdzTzhhMlh1bmFTTGlNOGhURFVPWlNRWTkrRGRhUmdrYytNYkVxN1h2RmhFUHczbys3NVNNWStvZXVEWGI4Z3o5WW9iSEpwbGduTnB2MFd4R2ZDeDNaejU3bFJBeE5UUk5KbDU5TDdwWXhCSHo0cWdBNHp5ZTdZUVAvUWhTa2xHeno2a3FMQkUvbXZUankxTGprdGNMSm8yZEFJbUVkNG9uQ1ppcHlXZHEzZjRQUzRtOXBoc1k2Q0dBV0ZyclR5N2ZsQ1hRWGVvTFQxcDdNUWdXZS9iVzhKaFBGaEppWWxFN1k0VG9ZeGRlelpYbU04OGJTTGRvWDBNNE45ZkFJWWpZR0dUUHcrb2xhTllHZ3dPMURZVlRpbXYzcEd0dmVZbm1GcGlXM1o5bk5KTGhhaTlzZU1WRGhWMWJWWlZEejQ5R0I3eFFWS0RkRXBLS3MxMUxHMjV6NW1JVUV4Mzh0aWcvdXhENTY3R3RZY20yQzdu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DOCUMENTPART:_SIZE" val="1"/>
  <p:tag name="OFFICEATWORKDOCUMENTPART:_0" val="b2ZmaWNlYXR3b3JrRG9jdW1lbnRQYXJ0OlUyRnNkR1ZrWDE5M01XY1BiR3JNbzdBdzhKN2RKQlh2YTk1UFZzZ0psem9DMDlZVk5Pem4vT1k1MStSSk83S2VUUHlLUkdEQXVsV3JYcmVVV2NkREZlSHRHSFhtVjhDb0FES1dBVjU4Q3hEVmxaWS9uMUtZNDJ4WHF2MENUUnptc2V6akUxakU4L1hCZXpuQVc0WWplbFd2YUNCaWJjaStJdDFEZ0pWZnY3aEo1dUNuUUtTaFZNN1I2YlMrVlh2WTgyaXpuK3hpTEVRWHBPcTg4dXNEcGdzQkFMV29sVmp0L3dDcUtxb1FtOUtCMUZjNnFKeG5PdVgzc0YyaWtFQmhzZVBTRWhVMHR2K1dmaldUTWNoQlZwZWkvNGhlZlIyNlVTSTJlWjdSRG9ya3QwRlREaUl2dVAxWnN3ODlHZXpSWXMyQ0NibS83ZG92TE5qc0RscnhsSmRrMmluSEhDUnp4a294Z1Z6ck5RdmZSK1IzODQwWHlBWHNrYXhZS2tadkRQMkdaRDJPcjFPVk53bkNVSVIxVnBIS1pXYTBGWDA1VGY0U2JEZUIwOVNHNXkwYnpqWitKczZQUmw5TExleDc4Mi96aWtLeHppT3drSkVkSFoyTWRBY0d2OGFQbVhELzBTTmNTb2I4MmMrMEF6djl6V3FCRmZoNnF6QjNDMmU5WUpuSXVjMlY2TUowTExDNExyOVFVZzY2ZEpnWVpzSkRybDVscmhneHdYQStCaS9SWVNTMnZGME1La0txU0JSc0VWVk5qWDRrSGVYeHBLWlkrRGxsd3BXazErT240K2pzQXhTc2IwcDlhRmJaWWQ0L25GZVJSYmlHR1BXeGRseEJMNWtHL2h1ZE1YR2hIa2xPWFJXWHg5bm9RRTBnc2ZPN1labGJCTUdFeVlCRk03U09oS3JmMmd0UVlCRUoxdnVHc3lTQTU1eDg5WXJWUGt3S3pxaTk2dWFXR2lSanJDSFUvRW9SS2ZYS3BMbktIZU9NbXljT2xTZU9OSTd3RXhBcDJsRXkvUGhSVnBINngwK3RHZHhqSDJsbzBFdXprUGtFVk9FbEFSa28xclBlWkFRNkdCNC9rTkI0WG5keEduYWY2TW10TVZBMlZXT3k1aE8yTkFaY0hsU3Rwcnk1Y0tOUE5XVmRjZGRqZnhvbTYyYXRFQzVJZzhMS1FBQXBxQnVSbDdKNVN6cWs5cmtjUnBwa1h4M05RR0toMW9WRXc2SkVOYXpsUGhUdHpZY3h2R1k4UWROWnNoOERCSmRXamR5ZGJDUmNURThpc0d3bmhtVlBaSVl4bkdBYlAyUUR6Q0p3UXlnZjBveFRuZWFRRVVjdTZ2cWhaT0s3Wm5KZU83Zklnckc3aU9RUWwzNmVUVzBvckVKcUlIc2tVU3ZhckFJcWFZM2FCN25kM3U1WVh4ZXR0d3NkMVlEWWV1eWFJSVZ4R0lxQ0FhdVQ0K1BxT0Q2L2ZMVHBvclg1YzZSOEtPZkdiK3VSc09tQmNMUndEaEhFRHlOMkRjVVJnNnVvU1JVRDhuS0tBeStNeldUVFgySHArU250NzRHMVQ5WDNQMU9ONEFsQjdwVVUrSmFBOEV2NTFUb0RQZmZCQmFaRUxMaWJOVGh5L2JlSzVPWVlCY2ZxWEtqWGZuaEQySVd4cGd2OG9MQWQ5UlJoSmZONEcxemdPQWg0RVlvRzNFS0VHT3ZRb3ByNzN3WXlaU2t3UklyNjB3bXZkLzV3clkvUWlZdjdEUnZRbVU1b0ttTmNzS0VxTG1Ba2pUN1RaYktNaGhlZVpMNmQ3L3hFb2dlWXhqaTRBTlZ3L3l3eEdSZzZqVU02TnJJR0xRaXBTZmh1enlsNXpIdS9xTitOWGNLc2ZlNnczS1JpRzlGbHhkU0lLQXk3dVBUb1J4aFhGcEpWRW1SL3RkcGdweStUV1g0NzBmWGI2SDNDVkhHMlV3VmR1TUdDYXBYQ3NpTmltZnBzOVhISENwc0VGSlMxakIzTngrRzlLQVVuMDlvSWRFUW1IQlY5VjFBR1FCbkJ1Lyswb2M4aytlbHFoWHBubEJBMjVwRzgwcUx6N1I2R3lGdnphVXVaN3JsaGtpbFlzdWV5Ynd3Um1MNFI0cjVocnRFOUZJUkkrdWxqNkVlbW90ak45UFRERTRFWWJ1N1JPcmVENDhGc1ozOWFJVW4rczAzTHR5TEowdE54UXVQWXJIWVNGekFUT0lkMC9GbGwvQWlSRnN2VU82YVNwME5WYi9LazRPeU1WaHFqZlZvdUpoVXNyZG5mSC9uTXFHNlVVNnN2Rk1GR2E1aWJPTnBQVFhLV1RLVlI0QzczNDlRUzIyMmdpQ2EzaDdMS3l0bTBsQnV2elY4THMxZVR2SVNwZDRUaWMvYVZoUll1RVYvQnRhV3BzRjVHR1RrMEhqdEFzUnhMTER4dzN6dFdSS2hmV1A3MS9lUkkwZ0hmQ25UMVltZGNvU1BvRXBxVGttR3hJb2Jzb21DeWJPa3UwQnlveEcybG43RzlRZmpHdGRLQVk5dTR3M0RwR0J2cmcyK0crT0doZ1owT05KMXd5b0R2MGJVUUVBTXRKWHlBS0RxMTFZcTFEZ3p1K3dzTzN2VTJmYjhjL05kdERPL2xBSlBFbDVsR3BWL2doQktFdEhIMC9IU29EVjlSSGx6K0l3QTFXci9yK3V2ellJUnJxR3ljcUJrYXBsOWI0T0o3M2tvWXo4ZDRwd29jOUl0dnd2RWJoWElIcUh6STRpa1J2ZitwbC95dTZyaUIyY0VMWFNBV2hiMW90ZVk2d2tnalFna2phWHd3Vm1RS2kvcVlNNEtNUENVV09UQVdNYytORE9vUzBOVEVSWmlWMGQwOHJOWE5WN0hCeS9kZFZkSnQ5N2hBam9FQ1d6OThnd0p2MTBQRlhXbExEODlZeDFHeTVpeVNWdDg2NXg4aEk0R1VwSG5qeUZyL29UT3VxYVN1ZDVUR0c2d2JxNzdkRFRRWlBSc1V3Yno1OStJU0g5aXB5elY3UktXNkFENFBjSFlDNVhWMTd6dkYvbmRRT0pmTDF5K080WVZRNHBBQ09FRGppc1BNQm5mSCtkZVJ2emE0TisxTmFzdzRrQUNoVk9uQmpnQ3lqN3JnQ3lBVy9GeGN5WjNJajVjZm8xTjJTMHF2U0ppR3JBMEo0Y0VTUW1mQ2pkTDVlWFVuYno4aFIvWnhmRGFwTkJDdHRUQW8yQ1RKOWxVOE1LR3lDbnFNRml4ajlBNUFyZE1WdGJPaCtlT3pHOE9vNDRvaXhVVnpvZzNxN09PaHRtb3czclgvRmhaU2J0MTduc0JRUWxTajZXYUwzWk8yYk9hUi9MNGN1ZzBMN3gxSE1EVEZEdUlIRjYyUjMyQk55YVRNYVlHUzJzbU5WNFhBZTlybEhWM0U4STFOdDF4d3dWZE5LaXdZRWpFczJWdXBCR2VINHpqSklDMSt5QWhOK01IS0RJSTZNbFVYT0hmcFNFdlQ4UGRjOGIxWHJEZlpwZDIwZFRIemNYSFVHZjg3N2pXZGowbzRjalc4aWVSK2hqZlpvb1BPVVFtRXpFZHFXOVRTeGQ0YTc2NE9XNWxyRHk2N0d6OUptSzRiS2gxMXJ5eXNwSGdzaVYzcHlFUHo0ZFE0dC9VcnZqenloanBUUGpJSWpQdTZFRGlzYlJncjViaGxiQ1lRcVpZTXFwbGZNa3hyd29QNktoc25wMXFldWxjaXNxbExqSjh4cXRtNHppd1hncE8wT0s3OEJDdUNhdnFpTHVMUy8wRjRsRkFRUmxXc2Z5TCtQZ0lHd1ZUQ1AyeHVkMzN3ZDRVWFVNWTZsV3lXSXdqO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licken Sie auf das Symbol, um die SmartArt-Grafik hinzuzufüge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DOCUMENTPART:_SIZE" val="1"/>
  <p:tag name="OFFICEATWORKDOCUMENTPART:_0" val="b2ZmaWNlYXR3b3JrRG9jdW1lbnRQYXJ0OlUyRnNkR1ZrWDErNnFqeEsyZHFJeGFJSGUzNnFVdHJyVloweDZ5V3Avb01CRjZlWXBvcjUvWFc3aDVLVTlUMUpGREZwSGViekMzRFJhZmVYWHcwNStFUWlhaWNQTkxPeDUzNG90aG5adi95TEhEbTVLM3NpNGRkZVB4RXJweWt4c08zWVRrKzNKTXFZQzZjbUdzTzhhMlh1bmFTTGlNOGhURFVPWlNRWTkrRGRhUmdrYytNYkVxN1h2RmhFUHczbys3NVNNWStvZXVEWGI4Z3o5WW9iSEpwbGduTnB2MFd4R2ZDeDNaejU3bFJBeE5UUk5KbDU5TDdwWXhCSHo0cWdBNHp5ZTdZUVAvUWhTa2xHeno2a3FMQkUvbXZUankxTGprdGNMSm8yZEFJbUVkNG9uQ1ppcHlXZHEzZjRQUzRtOXBoc1k2Q0dBV0ZyclR5N2ZsQ1hRWGVvTFQxcDdNUWdXZS9iVzhKaFBGaEppWWxFN1k0VG9ZeGRlelpYbU04OGJTTGRvWDBNNE45ZkFJWWpZR0dUUHcrb2xhTllHZ3dPMURZVlRpbXYzcEd0dmVZbm1GcGlXM1o5bk5KTGhhaTlzZU1WRGhWMWJWWlZEejQ5R0I3eFFWS0RkRXBLS3MxMUxHMjV6NW1JVUV4Mzh0aWcvdXhENTY3R3RZY20yQzdu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Diagramm durch Klicken auf Symbol hinzufüge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DOCUMENTPART:_SIZE" val="1"/>
  <p:tag name="OFFICEATWORKDOCUMENTPART:_0" val="b2ZmaWNlYXR3b3JrRG9jdW1lbnRQYXJ0OlUyRnNkR1ZrWDE5M01XY1BiR3JNbzdBdzhKN2RKQlh2YTk1UFZzZ0psem9DMDlZVk5Pem4vT1k1MStSSk83S2VUUHlLUkdEQXVsV3JYcmVVV2NkREZlSHRHSFhtVjhDb0FES1dBVjU4Q3hEVmxaWS9uMUtZNDJ4WHF2MENUUnptc2V6akUxakU4L1hCZXpuQVc0WWplbFd2YUNCaWJjaStJdDFEZ0pWZnY3aEo1dUNuUUtTaFZNN1I2YlMrVlh2WTgyaXpuK3hpTEVRWHBPcTg4dXNEcGdzQkFMV29sVmp0L3dDcUtxb1FtOUtCMUZjNnFKeG5PdVgzc0YyaWtFQmhzZVBTRWhVMHR2K1dmaldUTWNoQlZwZWkvNGhlZlIyNlVTSTJlWjdSRG9ya3QwRlREaUl2dVAxWnN3ODlHZXpSWXMyQ0NibS83ZG92TE5qc0RscnhsSmRrMmluSEhDUnp4a294Z1Z6ck5RdmZSK1IzODQwWHlBWHNrYXhZS2tadkRQMkdaRDJPcjFPVk53bkNVSVIxVnBIS1pXYTBGWDA1VGY0U2JEZUIwOVNHNXkwYnpqWitKczZQUmw5TExleDc4Mi96aWtLeHppT3drSkVkSFoyTWRBY0d2OGFQbVhELzBTTmNTb2I4MmMrMEF6djl6V3FCRmZoNnF6QjNDMmU5WUpuSXVjMlY2TUowTExDNExyOVFVZzY2ZEpnWVpzSkRybDVscmhneHdYQStCaS9SWVNTMnZGME1La0txU0JSc0VWVk5qWDRrSGVYeHBLWlkrRGxsd3BXazErT240K2pzQXhTc2IwcDlhRmJaWWQ0L25GZVJSYmlHR1BXeGRseEJMNWtHL2h1ZE1YR2hIa2xPWFJXWHg5bm9RRTBnc2ZPN1labGJCTUdFeVlCRk03U09oS3JmMmd0UVlCRUoxdnVHc3lTQTU1eDg5WXJWUGt3S3pxaTk2dWFXR2lSanJDSFUvRW9SS2ZYS3BMbktIZU9NbXljT2xTZU9OSTd3RXhBcDJsRXkvUGhSVnBINngwK3RHZHhqSDJsbzBFdXprUGtFVk9FbEFSa28xclBlWkFRNkdCNC9rTkI0WG5keEduYWY2TW10TVZBMlZXT3k1aE8yTkFaY0hsU3Rwcnk1Y0tOUE5XVmRjZGRqZnhvbTYyYXRFQzVJZzhMS1FBQXBxQnVSbDdKNVN6cWs5cmtjUnBwa1h4M05RR0toMW9WRXc2SkVOYXpsUGhUdHpZY3h2R1k4UWROWnNoOERCSmRXamR5ZGJDUmNURThpc0d3bmhtVlBaSVl4bkdBYlAyUUR6Q0p3UXlnZjBveFRuZWFRRVVjdTZ2cWhaT0s3Wm5KZU83Zklnckc3aU9RUWwzNmVUVzBvckVKcUlIc2tVU3ZhckFJcWFZM2FCN25kM3U1WVh4ZXR0d3NkMVlEWWV1eWFJSVZ4R0lxQ0FhdVQ0K1BxT0Q2L2ZMVHBvclg1YzZSOEtPZkdiK3VSc09tQmNMUndEaEhFRHlOMkRjVVJnNnVvU1JVRDhuS0tBeStNeldUVFgySHArU250NzRHMVQ5WDNQMU9ONEFsQjdwVVUrSmFBOEV2NTFUb0RQZmZCQmFaRUxMaWJOVGh5L2JlSzVPWVlCY2ZxWEtqWGZuaEQySVd4cGd2OG9MQWQ5UlJoSmZONEcxemdPQWg0RVlvRzNFS0VHT3ZRb3ByNzN3WXlaU2t3UklyNjB3bXZkLzV3clkvUWlZdjdEUnZRbVU1b0ttTmNzS0VxTG1Ba2pUN1RaYktNaGhlZVpMNmQ3L3hFb2dlWXhqaTRBTlZ3L3l3eEdSZzZqVU02TnJJR0xRaXBTZmh1enlsNXpIdS9xTitOWGNLc2ZlNnczS1JpRzlGbHhkU0lLQXk3dVBUb1J4aFhGcEpWRW1SL3RkcGdweStUV1g0NzBmWGI2SDNDVkhHMlV3VmR1TUdDYXBYQ3NpTmltZnBzOVhISENwc0VGSlMxakIzTngrRzlLQVVuMDlvSWRFUW1IQlY5VjFBR1FCbkJ1Lyswb2M4aytlbHFoWHBubEJBMjVwRzgwcUx6N1I2R3lGdnphVXVaN3JsaGtpbFlzdWV5Ynd3Um1MNFI0cjVocnRFOUZJUkkrdWxqNkVlbW90ak45UFRERTRFWWJ1N1JPcmVENDhGc1ozOWFJVW4rczAzTHR5TEowdE54UXVQWXJIWVNGekFUT0lkMC9GbGwvQWlSRnN2VU82YVNwME5WYi9LazRPeU1WaHFqZlZvdUpoVXNyZG5mSC9uTXFHNlVVNnN2Rk1GR2E1aWJPTnBQVFhLV1RLVlI0QzczNDlRUzIyMmdpQ2EzaDdMS3l0bTBsQnV2elY4THMxZVR2SVNwZDRUaWMvYVZoUll1RVYvQnRhV3BzRjVHR1RrMEhqdEFzUnhMTER4dzN6dFdSS2hmV1A3MS9lUkkwZ0hmQ25UMVltZGNvU1BvRXBxVGttR3hJb2Jzb21DeWJPa3UwQnlveEcybG43RzlRZmpHdGRLQVk5dTR3M0RwR0J2cmcyK0crT0doZ1owT05KMXd5b0R2MGJVUUVBTXRKWHlBS0RxMTFZcTFEZ3p1K3dzTzN2VTJmYjhjL05kdERPL2xBSlBFbDVsR3BWL2doQktFdEhIMC9IU29EVjlSSGx6K0l3QTFXci9yK3V2ellJUnJxR3ljcUJrYXBsOWI0T0o3M2tvWXo4ZDRwd29jOUl0dnd2RWJoWElIcUh6STRpa1J2ZitwbC95dTZyaUIyY0VMWFNBV2hiMW90ZVk2d2tnalFna2phWHd3Vm1RS2kvcVlNNEtNUENVV09UQVdNYytORE9vUzBOVEVSWmlWMGQwOHJOWE5WN0hCeS9kZFZkSnQ5N2hBam9FQ1d6OThnd0p2MTBQRlhXbExEODlZeDFHeTVpeVNWdDg2NXg4aEk0R1VwSG5qeUZyL29UT3VxYVN1ZDVUR0c2d2JxNzdkRFRRWlBSc1V3Yno1OStJU0g5aXB5elY3UktXNkFENFBjSFlDNVhWMTd6dkYvbmRRT0pmTDF5K080WVZRNHBBQ09FRGppc1BNQm5mSCtkZVJ2emE0TisxTmFzdzRrQUNoVk9uQmpnQ3lqN3JnQ3lBVy9GeGN5WjNJajVjZm8xTjJTMHF2U0ppR3JBMEo0Y0VTUW1mQ2pkTDVlWFVuYno4aFIvWnhmRGFwTkJDdHRUQW8yQ1RKOWxVOE1LR3lDbnFNRml4ajlBNUFyZE1WdGJPaCtlT3pHOE9vNDRvaXhVVnpvZzNxN09PaHRtb3czclgvRmhaU2J0MTduc0JRUWxTajZXYUwzWk8yYk9hUi9MNGN1ZzBMN3gxSE1EVEZEdUlIRjYyUjMyQk55YVRNYVlHUzJzbU5WNFhBZTlybEhWM0U4STFOdDF4d3dWZE5LaXdZRWpFczJWdXBCR2VINHpqSklDMSt5QWhOK01IS0RJSTZNbFVYT0hmcFNFdlQ4UGRjOGIxWHJEZlpwZDIwZFRIemNYSFVHZjg3N2pXZGowbzRjalc4aWVSK2hqZlpvb1BPVVFtRXpFZHFXOVRTeGQ0YTc2NE9XNWxyRHk2N0d6OUptSzRiS2gxMXJ5eXNwSGdzaVYzcHlFUHo0ZFE0dC9VcnZqenloanBUUGpJSWpQdTZFRGlzYlJncjViaGxiQ1lRcVpZTXFwbGZNa3hyd29QNktoc25wMXFldWxjaXNxbExqSjh4cXRtNHppd1hncE8wT0s3OEJDdUNhdnFpTHVMUy8wRjRsRkFRUmxXc2Z5TCtQZ0lHd1ZUQ1AyeHVkMzN3ZDRVWFVNWTZsV3lXSXdqO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DOCUMENTPART:_SIZE" val="1"/>
  <p:tag name="OFFICEATWORKDOCUMENTPART:_0" val="b2ZmaWNlYXR3b3JrRG9jdW1lbnRQYXJ0OlUyRnNkR1ZrWDE4S29MTDlNY3p3MGVwdW50bEVMRVdxajIyLzc4dWlNRWpZdnd6QUFKRjdZT3dKR1pLcE1jUk1KSDF3SWFNTmhnWHdtYm1KR05WMHJpcXBxUnV2SjdKVk8wbTBDcGJkZXZTbE4wSFhnMFhCMEk5U3ZNOXdrS3dWU1c5dzhrSldOZnhmRUI2bFlFOGdEalVsOTFZbkY1YXY3OEpjckF6UzhPeUdRSG5XY0gzMTJVTFdIRHJ2aEg4U3ByUmZNb1VvekJUWk50VEZQNFowZ2ZLM093bG42YUZTZzd2YTljVWJyUzh2OVBSQ0lnL0pYTlkvTTlwVUszWEttZVAxV204Ri8vSEtWQm9oTjI2OHRVN2hSQXZ5aUdVRUY4NGFFcHgwM0Vhd201aXFtZGlyZTdNWVVqTXpvalVoM1dOUmRLeWViYmp1MHAzNENJYkoxYUYxMitHUWRpV2dtKzZPdGpBV1RzbmhUK3dhcm5GVDdHSUxaM2F4bjQya2ZjSjQ1T0gwMUdjNHNSWU5hcHlKZGtVeUhaVk8zRGE4RW13ZGZhd1kwcnp5WFlTYzhXU3JCaWtTb1JUYWNZcmgxM2ZmSGNPK2pJTExWU2k3Vnl5bUx5SHVOc0dpZEdIbzZDckJjc1NQWW5FV2VSNUFQaWl6U1hOcXV2NExaL1o1d1ZLclY4eStLUkhBZXdUdDNqektML09Nc0NpdnMzNTFUdWUyWSsrMEhTOGQ2c1NOMmtGL0tMSG15MmFTRGV5YzlHbkFvRkZLWWxaRlJZd2JXUEhkR3VybllGOGFoL1FiYlVSOUtNdXl5ZWFJZnNIaCtXZGVyUEJpcmhpbkJpbXVsdTBObTRUZzQ0MVhwUlNGOVh3NjRsK0xTZ0JGVVZmV1dyc2x2Ykx1c0RBdW5ERUJUeGpTSHpNN3NOWVo2b1U4c0N1aVBrblVIazNoSmk2WENIOXFKME9UbExPME5RZU5vSVFhQ3VwZGhiTTg1NW9DOUJkNWJRRkhOODlVZEtNVEFaWE4vN3NpRFBjSTNyR0FKaTJIY1VlM09RNTg5ZkhJcWRxd2NOWWNsMThoVnpndTVLVlJOcmdRdXVIWEphTHBtYmt3QzBaZlAxOXVDM0lwdWJLMGVxN3dNcGl4YXV1Z0lnOHJxTHlJOUp5RlpzM0tIWDVnZUF2QWM3WG5pZVBlNy9FQWp0VWJFZDFUZEZBS1B6NkJvUGM4K0pvYUdyYXFydUVjU1I5K3pnOTJHUjh5eTZ4aHBmWWlBOUt6RmhJeUxDRk9lYWhESVFKL3l0SWxVTlVObVA3MllwMVRRVDhPdFV3VHU4dFNKdThCWVFyeE52Vy9Wdkt0OTk5NUV5V3dpeVllc2o0bEVMemlQZUtNTUxUczA3UTRGYkZGdjZuOTBWYjUrVTc3VVdCZ3I0MGkvNHRZMEIzRXU4Sk5ZZ0g2NzRhdU01SkluUWkyS1Q3YW9pQWdlUWJzUWFxcC9hT1FNWXNoN2VrS2g0M1gyWHA1TnIyTXJoUE8wRjdFbDkyN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DOCUMENTPART:_SIZE" val="1"/>
  <p:tag name="OFFICEATWORKDOCUMENTPART:_0" val="b2ZmaWNlYXR3b3JrRG9jdW1lbnRQYXJ0OlUyRnNkR1ZrWDE5aVowZkw3SnhJNGxOeU1wL0oxdG8wRTA4RmV5OFNQamNlYStkZWwyaG5xS2hHUW5VcDI1Qkpkd1ByeTNoQVFjL0lrRy9JcHMvQ0RnOExEbmt2MXYvSFQ2cjQvK3lnbCtLcXBZT2FHMUNpNUppMkZIMTZJUHZhWU51V3Jqd2F1TnVpZnhWMkcwOFQydGR3TGludGVXUmV4QjIyaE81b08yTEFFNVhUblgzdmVZZVlUN01zNGRPbjcrUm5ZUFVZZXA5QmFVbjI1S09QSW9ORWg4MDV0VDd2RDhMZlI5T0J0NEY5RTIyendlWnh5ejVhK21TNUlHWVVpMU5reFUyZXppK2xEeDEzcVJKWjVXcVY2MDdJQ2hWSG9IZzI0b05jb3VNSldSRHZoWmlLUVpnT21GbncvcEdUcEE1d2h3TVAwWmxPNEZ5MEFDdW5LdjgvSm5jSnArUlRhNGNJOE0vTmM3Y1VsMDVmU1hvRjBYbG9uTmdDV2Y1ZkdxSkREMFJCb2JsaVJPYllwbTNwYThkcWhVcjNxUzgyeHQrbitvMHBUVWcrV3dLNlJFZUovOE1PUUpFY2wvYlVFa2VEUVhacnRhZVVCd2tlR25qZTAwOWZIc21HT0RCTXRUR0h4RXVkTkJKTEI1S2NGZHpXMGpxUUVsM0ZSTzJTOXFERHlKOHRPenF2REdzdHVLTFpoSWpZK1g4Z2oxS1c5UW8zV2REVDhCR2ZqMHl5TjVNLzFONW5DS0VjSGlDLzhBVTZRTmJpM01JUzdLNGpaVllCZmtrTG43VDcrYUJ0YjhsNU03dHk5c2JQck4zak9aKzVsb3h3cDlRL3JYRkkxbHg5bHg4alRhbmlaUTNHVnE2YWVJcVduUVIyVURhclpWZWRGMTY5MUhYRDZXdlo2SGZkTGVqaGMvVHY1L3pQeW9qQTBLVDVJcThtT1UxY2MwMTZ3cU1LaXlnL2YyMzFtUkJVanBmUS93OVYzcGhxOEVUV21OOFB1ZWIvWDRtMVEwMlFPMzZzVDUvRkE2dWNpT0xNYkpYUEJkUmFHQWF5Rk5UcDlHWnEzem1PalRKRTV5dGcva1NsajhRQTdlRHFlcVRSbmRydlpYYitlWFNxYVNyem4vM1REQ3c4Rnh1QmdaanhvT0N4aWg0OGVJb2ZyVUhOQTdqZjQzb0VROUtSOHhmMDh4SUhwWExZbjJaRkFvZnRUMkdCQzJLVHNQaFg3cFlqSU5GRHBXSDBYY2N3YmpTYndZRGt2TUkyc2xFclFRTnByK0lYNVJua1o5aHlpTG8vMkdUQUM3bW1MSVM2djdGY283SDgvNDFPWkQ2TUNnYnBPcDJHQVd1ZlI3ZVMzMjYxY0czYnBqemZNeXVybmI0SVl0TTNXR2w0OUErTnNpY3QwY0tmZkZNOVZQMVBxRTAySzFkRHZQRGdpNVNRUWNDN2JYc0xFRW9SSU9abm9yUFc1ZnRGU01HRDlISEdNT20vT3paSElFRzZxZElzTkhlNzI5RThUREFtRmFNZzB1dXAzdjN5SGF3TnJIMldVNFc1YTM3cmpxNWhiczVGZU1HZmRHL1BZZEM1ejdwekRQOGFHTi9YWWRGOWI3bEozSS9VTWdCdXFndXVFRXhONXBieGlyRmUxRWJEWmo3aGllNHpRc240UkJWNWZPczdJajVvNTY2T2doR2RPeTg1ODhqOVNsY3NacmJ0cVZQUHVJWCsxcjFWU0hPbmFTVDBJZUlaTDJwaVRSVTVhaHpOM0ZNeENUQ2puVW0vU1h5OUw4NTgwTDNxSmVSd3hYblcvVEl4WjUyUytnd1lSNUczazJWV2JnVUY5RTVvVWdjb05sMFVPMFRIYzd4Y1AwWDh0K3IrNHFWN3JNdWVObTd1YTRRb2RLRGYyb0d4QmZWSUxkNWVNSXozVFFBU3BnMTVMUnZ4SUVwRmRyckFEancvL0R0T2lZLzJLL0pPeWRmUFJ4YWVnbUlETlc4cGNFc25MYU1WNDM4RGRFUGtNM0VUVm5oVW1weUNSNER2SGlJYjQyN083TEM0TkIyTFZweEM3OTdVUlZSNzNRc01ENjRvV25EWEpLQlJJaDg3b3gxTjJ1aUorbXMxTDZiY0p3VkEreng0VnlqSzRLL2RXZ3lwd2JDakZGSkZXRkZMTWFhRkw4dUR0dExSNGZ2NE9SYXRQa1N0SWJPWS9Zb3ExdXdGZUI2R1NjTFoxSGlDTlZ0YWZuTSs0NWlmYlMwcEI4Qm9MQ1FSVm96UTJjWT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DOCUMENTPART:_SIZE" val="1"/>
  <p:tag name="OFFICEATWORKDOCUMENTPART:_0" val="b2ZmaWNlYXR3b3JrRG9jdW1lbnRQYXJ0OlUyRnNkR1ZrWDErNnFqeEsyZHFJeGFJSGUzNnFVdHJyVloweDZ5V3Avb01CRjZlWXBvcjUvWFc3aDVLVTlUMUpGREZwSGViekMzRFJhZmVYWHcwNStFUWlhaWNQTkxPeDUzNG90aG5adi95TEhEbTVLM3NpNGRkZVB4RXJweWt4c08zWVRrKzNKTXFZQzZjbUdzTzhhMlh1bmFTTGlNOGhURFVPWlNRWTkrRGRhUmdrYytNYkVxN1h2RmhFUHczbys3NVNNWStvZXVEWGI4Z3o5WW9iSEpwbGduTnB2MFd4R2ZDeDNaejU3bFJBeE5UUk5KbDU5TDdwWXhCSHo0cWdBNHp5ZTdZUVAvUWhTa2xHeno2a3FMQkUvbXZUankxTGprdGNMSm8yZEFJbUVkNG9uQ1ppcHlXZHEzZjRQUzRtOXBoc1k2Q0dBV0ZyclR5N2ZsQ1hRWGVvTFQxcDdNUWdXZS9iVzhKaFBGaEppWWxFN1k0VG9ZeGRlelpYbU04OGJTTGRvWDBNNE45ZkFJWWpZR0dUUHcrb2xhTllHZ3dPMURZVlRpbXYzcEd0dmVZbm1GcGlXM1o5bk5KTGhhaTlzZU1WRGhWMWJWWlZEejQ5R0I3eFFWS0RkRXBLS3MxMUxHMjV6NW1JVUV4Mzh0aWcvdXhENTY3R3RZY20yQzdu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v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heme/theme1.xml><?xml version="1.0" encoding="utf-8"?>
<a:theme xmlns:a="http://schemas.openxmlformats.org/drawingml/2006/main" name="StadtLuzern">
  <a:themeElements>
    <a:clrScheme name="Stadt Luzern Digital DA">
      <a:dk1>
        <a:srgbClr val="000000"/>
      </a:dk1>
      <a:lt1>
        <a:srgbClr val="FFFFFF"/>
      </a:lt1>
      <a:dk2>
        <a:srgbClr val="000000"/>
      </a:dk2>
      <a:lt2>
        <a:srgbClr val="EAEEF1"/>
      </a:lt2>
      <a:accent1>
        <a:srgbClr val="8A95C8"/>
      </a:accent1>
      <a:accent2>
        <a:srgbClr val="7FCEE1"/>
      </a:accent2>
      <a:accent3>
        <a:srgbClr val="569EAD"/>
      </a:accent3>
      <a:accent4>
        <a:srgbClr val="E1D33C"/>
      </a:accent4>
      <a:accent5>
        <a:srgbClr val="AF7E18"/>
      </a:accent5>
      <a:accent6>
        <a:srgbClr val="7BA2E3"/>
      </a:accent6>
      <a:hlink>
        <a:srgbClr val="C6C6C6"/>
      </a:hlink>
      <a:folHlink>
        <a:srgbClr val="868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dtLuzern" id="{319C5ACA-1EE0-4093-8DF9-799A3C7512E5}" vid="{7D74A3AC-C8DC-445A-B117-746BA16E857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  <wetp:taskpane dockstate="right" visibility="0" width="350" row="3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92325A58-BB7F-448A-A318-321B47058FCC}">
  <we:reference id="444c804e-8891-41f9-b246-f6dac759fca9" version="3.6.0.0" store="EXCatalog" storeType="EXCatalog"/>
  <we:alternateReferences>
    <we:reference id="WA104380518" version="3.6.0.0" store="en-US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1EE9DDC-0BBB-4645-95D7-97C47D3E3D97}">
  <we:reference id="e765dd0b-6697-44aa-9025-1ce65686c598" version="3.6.0.0" store="EXCatalog" storeType="EXCatalog"/>
  <we:alternateReferences>
    <we:reference id="WA104380519" version="3.6.0.0" store="en-US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306B3B4596ED4D8ADBFB82E50146F9" ma:contentTypeVersion="4" ma:contentTypeDescription="Ein neues Dokument erstellen." ma:contentTypeScope="" ma:versionID="2541ad104753a9007bdf2c6a8f9603e2">
  <xsd:schema xmlns:xsd="http://www.w3.org/2001/XMLSchema" xmlns:xs="http://www.w3.org/2001/XMLSchema" xmlns:p="http://schemas.microsoft.com/office/2006/metadata/properties" xmlns:ns2="223578f8-bc14-4c67-9cdf-3a10c4aac969" targetNamespace="http://schemas.microsoft.com/office/2006/metadata/properties" ma:root="true" ma:fieldsID="ec4e2c61950f2170ed426949da6252db" ns2:_="">
    <xsd:import namespace="223578f8-bc14-4c67-9cdf-3a10c4aac9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578f8-bc14-4c67-9cdf-3a10c4aac9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045497-360D-4EA6-9EAB-214FFC881047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23578f8-bc14-4c67-9cdf-3a10c4aac969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EB3F918-C95D-4762-BCB5-F11852F6C4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D0E01A-BCA6-4C51-A101-F82C775B5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3578f8-bc14-4c67-9cdf-3a10c4aac9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8D2B1629</Template>
  <TotalTime>0</TotalTime>
  <Words>579</Words>
  <Application>Microsoft Macintosh PowerPoint</Application>
  <PresentationFormat>Breitbild</PresentationFormat>
  <Paragraphs>113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NeueHaasGroteskDisp W02</vt:lpstr>
      <vt:lpstr>StadtLuzern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Iglesias</dc:creator>
  <cp:lastModifiedBy>Daniel Deicher</cp:lastModifiedBy>
  <cp:revision>25</cp:revision>
  <dcterms:created xsi:type="dcterms:W3CDTF">2023-10-20T09:45:23Z</dcterms:created>
  <dcterms:modified xsi:type="dcterms:W3CDTF">2025-05-08T06:09:05Z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0x0101008D306B3B4596ED4D8ADBFB82E50146F9</vt:lpwstr>
  </property>
</Properties>
</file>