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500A-8537-49EC-BFE3-33A599009BEE}" type="datetimeFigureOut">
              <a:rPr lang="de-CH" smtClean="0"/>
              <a:pPr/>
              <a:t>24.01.2024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EB2A-22EE-4D01-BC63-29FE4A3D13D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899592" y="692696"/>
            <a:ext cx="7776864" cy="165618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86" name="Gerade Verbindung 85"/>
          <p:cNvCxnSpPr/>
          <p:nvPr/>
        </p:nvCxnSpPr>
        <p:spPr>
          <a:xfrm>
            <a:off x="2051720" y="2780928"/>
            <a:ext cx="5400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uppieren 141"/>
          <p:cNvGrpSpPr/>
          <p:nvPr/>
        </p:nvGrpSpPr>
        <p:grpSpPr>
          <a:xfrm>
            <a:off x="899592" y="2996952"/>
            <a:ext cx="2304256" cy="3024336"/>
            <a:chOff x="899592" y="2708920"/>
            <a:chExt cx="2304256" cy="2952328"/>
          </a:xfrm>
        </p:grpSpPr>
        <p:sp>
          <p:nvSpPr>
            <p:cNvPr id="16" name="Rechteck 15"/>
            <p:cNvSpPr/>
            <p:nvPr/>
          </p:nvSpPr>
          <p:spPr>
            <a:xfrm>
              <a:off x="899592" y="2708920"/>
              <a:ext cx="2304256" cy="2952328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de-CH" sz="8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1475656" y="2780928"/>
              <a:ext cx="1224136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Leitung Rechtsdienst*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>
                  <a:solidFill>
                    <a:schemeClr val="tx1"/>
                  </a:solidFill>
                </a:rPr>
                <a:t>9</a:t>
              </a:r>
              <a:r>
                <a:rPr lang="de-CH" sz="800" b="1" dirty="0" smtClean="0">
                  <a:solidFill>
                    <a:schemeClr val="tx1"/>
                  </a:solidFill>
                </a:rPr>
                <a:t>0 %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971600" y="3200975"/>
              <a:ext cx="1008112" cy="3514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de-CH" sz="800" b="1" dirty="0" smtClean="0">
                  <a:solidFill>
                    <a:schemeClr val="tx1"/>
                  </a:solidFill>
                </a:rPr>
                <a:t>Soz.arb/MAS Recht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2123728" y="3200975"/>
              <a:ext cx="1008112" cy="351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Juristin</a:t>
              </a:r>
              <a:r>
                <a:rPr lang="de-CH" sz="800" b="1" smtClean="0">
                  <a:solidFill>
                    <a:schemeClr val="tx1"/>
                  </a:solidFill>
                </a:rPr>
                <a:t/>
              </a:r>
              <a:br>
                <a:rPr lang="de-CH" sz="800" b="1" smtClean="0">
                  <a:solidFill>
                    <a:schemeClr val="tx1"/>
                  </a:solidFill>
                </a:rPr>
              </a:br>
              <a:r>
                <a:rPr lang="de-CH" sz="800" b="1" smtClean="0">
                  <a:solidFill>
                    <a:schemeClr val="tx1"/>
                  </a:solidFill>
                </a:rPr>
                <a:t>80 </a:t>
              </a:r>
              <a:r>
                <a:rPr lang="de-CH" sz="800" b="1" dirty="0" smtClean="0">
                  <a:solidFill>
                    <a:schemeClr val="tx1"/>
                  </a:solidFill>
                </a:rPr>
                <a:t>%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2123728" y="4466258"/>
              <a:ext cx="1008112" cy="351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Praktikant/in</a:t>
              </a:r>
            </a:p>
          </p:txBody>
        </p:sp>
        <p:cxnSp>
          <p:nvCxnSpPr>
            <p:cNvPr id="54" name="Gerade Verbindung 53"/>
            <p:cNvCxnSpPr/>
            <p:nvPr/>
          </p:nvCxnSpPr>
          <p:spPr>
            <a:xfrm>
              <a:off x="2048608" y="3068515"/>
              <a:ext cx="2442" cy="15383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/>
            <p:nvPr/>
          </p:nvCxnSpPr>
          <p:spPr>
            <a:xfrm>
              <a:off x="1979712" y="3789040"/>
              <a:ext cx="1440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101"/>
            <p:cNvCxnSpPr/>
            <p:nvPr/>
          </p:nvCxnSpPr>
          <p:spPr>
            <a:xfrm>
              <a:off x="1979712" y="3429000"/>
              <a:ext cx="1440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echteck 91"/>
            <p:cNvSpPr/>
            <p:nvPr/>
          </p:nvSpPr>
          <p:spPr>
            <a:xfrm>
              <a:off x="971600" y="3622735"/>
              <a:ext cx="1008112" cy="35142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Juristin 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60 % </a:t>
              </a:r>
            </a:p>
          </p:txBody>
        </p:sp>
      </p:grpSp>
      <p:grpSp>
        <p:nvGrpSpPr>
          <p:cNvPr id="143" name="Gruppieren 142"/>
          <p:cNvGrpSpPr/>
          <p:nvPr/>
        </p:nvGrpSpPr>
        <p:grpSpPr>
          <a:xfrm>
            <a:off x="3491880" y="3068960"/>
            <a:ext cx="2376264" cy="3024336"/>
            <a:chOff x="3512023" y="2716823"/>
            <a:chExt cx="2376264" cy="2944425"/>
          </a:xfrm>
        </p:grpSpPr>
        <p:sp>
          <p:nvSpPr>
            <p:cNvPr id="15" name="Rechteck 14"/>
            <p:cNvSpPr/>
            <p:nvPr/>
          </p:nvSpPr>
          <p:spPr>
            <a:xfrm>
              <a:off x="3512023" y="2716823"/>
              <a:ext cx="2376264" cy="294442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de-CH" sz="800" dirty="0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3800055" y="2716823"/>
              <a:ext cx="1728192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Leitung Sozialabklärungsdienst*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3656039" y="3137455"/>
              <a:ext cx="100811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Sozialarbeiterin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3607149" y="3628193"/>
              <a:ext cx="105700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Sozialarbeiter/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Sozialpädagoge 70 %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3656039" y="4118930"/>
              <a:ext cx="100811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Sozialarbeiter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4808167" y="3137455"/>
              <a:ext cx="100811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Sozialarbeiterin/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Pädagogin 65 %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4808167" y="3628193"/>
              <a:ext cx="100811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Sozialarbeiterin/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Pädagogin 75 %</a:t>
              </a:r>
            </a:p>
          </p:txBody>
        </p:sp>
        <p:sp>
          <p:nvSpPr>
            <p:cNvPr id="37" name="Rechteck 36"/>
            <p:cNvSpPr/>
            <p:nvPr/>
          </p:nvSpPr>
          <p:spPr>
            <a:xfrm>
              <a:off x="4807795" y="4606722"/>
              <a:ext cx="1008112" cy="350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Praktikant/in</a:t>
              </a:r>
            </a:p>
          </p:txBody>
        </p:sp>
        <p:cxnSp>
          <p:nvCxnSpPr>
            <p:cNvPr id="113" name="Gerade Verbindung 112"/>
            <p:cNvCxnSpPr/>
            <p:nvPr/>
          </p:nvCxnSpPr>
          <p:spPr>
            <a:xfrm>
              <a:off x="3800055" y="4329246"/>
              <a:ext cx="0" cy="210316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Gerade Verbindung 113"/>
            <p:cNvCxnSpPr/>
            <p:nvPr/>
          </p:nvCxnSpPr>
          <p:spPr>
            <a:xfrm>
              <a:off x="3800055" y="4539563"/>
              <a:ext cx="144016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/>
            <p:nvPr/>
          </p:nvCxnSpPr>
          <p:spPr>
            <a:xfrm>
              <a:off x="4572000" y="3789040"/>
              <a:ext cx="216024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pieren 143"/>
          <p:cNvGrpSpPr/>
          <p:nvPr/>
        </p:nvGrpSpPr>
        <p:grpSpPr>
          <a:xfrm>
            <a:off x="6236568" y="2979124"/>
            <a:ext cx="2448272" cy="3029540"/>
            <a:chOff x="6156176" y="2708920"/>
            <a:chExt cx="2304256" cy="2818131"/>
          </a:xfrm>
        </p:grpSpPr>
        <p:sp>
          <p:nvSpPr>
            <p:cNvPr id="17" name="Rechteck 16"/>
            <p:cNvSpPr/>
            <p:nvPr/>
          </p:nvSpPr>
          <p:spPr>
            <a:xfrm>
              <a:off x="6156176" y="2708920"/>
              <a:ext cx="2304256" cy="2818131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de-CH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>
              <a:off x="6588224" y="2780928"/>
              <a:ext cx="1440160" cy="2880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8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Leitung Revisorat / Kanzlei*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  <a:p>
              <a:pPr algn="ctr"/>
              <a:endParaRPr lang="de-CH" sz="8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6156176" y="3177802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Assistenz GL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>
                  <a:solidFill>
                    <a:schemeClr val="tx1"/>
                  </a:solidFill>
                </a:rPr>
                <a:t>9</a:t>
              </a:r>
              <a:r>
                <a:rPr lang="de-CH" sz="800" b="1" dirty="0" smtClean="0">
                  <a:solidFill>
                    <a:schemeClr val="tx1"/>
                  </a:solidFill>
                </a:rPr>
                <a:t>0 </a:t>
              </a:r>
              <a:r>
                <a:rPr lang="de-CH" sz="800" b="1" dirty="0" smtClean="0">
                  <a:solidFill>
                    <a:schemeClr val="tx1"/>
                  </a:solidFill>
                </a:rPr>
                <a:t>% 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6156176" y="3579700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Revisorin</a:t>
              </a:r>
            </a:p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60 %</a:t>
              </a:r>
            </a:p>
          </p:txBody>
        </p:sp>
        <p:sp>
          <p:nvSpPr>
            <p:cNvPr id="41" name="Rechteck 40"/>
            <p:cNvSpPr/>
            <p:nvPr/>
          </p:nvSpPr>
          <p:spPr>
            <a:xfrm>
              <a:off x="6156176" y="3978408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Revisorin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60 %</a:t>
              </a:r>
            </a:p>
          </p:txBody>
        </p:sp>
        <p:sp>
          <p:nvSpPr>
            <p:cNvPr id="44" name="Rechteck 43"/>
            <p:cNvSpPr/>
            <p:nvPr/>
          </p:nvSpPr>
          <p:spPr>
            <a:xfrm>
              <a:off x="7394403" y="3177802"/>
              <a:ext cx="999922" cy="3481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Systemadmin.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45" name="Rechteck 44"/>
            <p:cNvSpPr/>
            <p:nvPr/>
          </p:nvSpPr>
          <p:spPr>
            <a:xfrm>
              <a:off x="7414030" y="4001280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kaufm. Sachbearb. 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</a:t>
              </a:r>
              <a:r>
                <a:rPr lang="de-CH" sz="800" b="1" dirty="0" smtClean="0">
                  <a:solidFill>
                    <a:schemeClr val="tx1"/>
                  </a:solidFill>
                </a:rPr>
                <a:t>%</a:t>
              </a:r>
            </a:p>
          </p:txBody>
        </p:sp>
        <p:sp>
          <p:nvSpPr>
            <p:cNvPr id="46" name="Rechteck 45"/>
            <p:cNvSpPr/>
            <p:nvPr/>
          </p:nvSpPr>
          <p:spPr>
            <a:xfrm>
              <a:off x="7414030" y="4361320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>
                  <a:solidFill>
                    <a:schemeClr val="tx1"/>
                  </a:solidFill>
                </a:rPr>
                <a:t>kaufm. Sachbearb.</a:t>
              </a:r>
              <a:br>
                <a:rPr lang="de-CH" sz="800" b="1" dirty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80 </a:t>
              </a:r>
              <a:r>
                <a:rPr lang="de-CH" sz="800" b="1" dirty="0">
                  <a:solidFill>
                    <a:schemeClr val="tx1"/>
                  </a:solidFill>
                </a:rPr>
                <a:t>%</a:t>
              </a:r>
            </a:p>
          </p:txBody>
        </p:sp>
        <p:sp>
          <p:nvSpPr>
            <p:cNvPr id="49" name="Rechteck 48"/>
            <p:cNvSpPr/>
            <p:nvPr/>
          </p:nvSpPr>
          <p:spPr>
            <a:xfrm>
              <a:off x="7406239" y="3618810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kaufm. Sachbearb.</a:t>
              </a:r>
              <a:br>
                <a:rPr lang="de-CH" sz="800" b="1" dirty="0" smtClean="0">
                  <a:solidFill>
                    <a:schemeClr val="tx1"/>
                  </a:solidFill>
                </a:rPr>
              </a:br>
              <a:r>
                <a:rPr lang="de-CH" sz="800" b="1" dirty="0" smtClean="0">
                  <a:solidFill>
                    <a:schemeClr val="tx1"/>
                  </a:solidFill>
                </a:rPr>
                <a:t>100 %</a:t>
              </a:r>
            </a:p>
          </p:txBody>
        </p:sp>
        <p:cxnSp>
          <p:nvCxnSpPr>
            <p:cNvPr id="124" name="Gerade Verbindung 123"/>
            <p:cNvCxnSpPr>
              <a:stCxn id="25" idx="2"/>
            </p:cNvCxnSpPr>
            <p:nvPr/>
          </p:nvCxnSpPr>
          <p:spPr>
            <a:xfrm flipH="1">
              <a:off x="7288310" y="3068960"/>
              <a:ext cx="19994" cy="2238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 Verbindung 127"/>
            <p:cNvCxnSpPr>
              <a:stCxn id="38" idx="3"/>
            </p:cNvCxnSpPr>
            <p:nvPr/>
          </p:nvCxnSpPr>
          <p:spPr>
            <a:xfrm flipV="1">
              <a:off x="7164288" y="3317559"/>
              <a:ext cx="230115" cy="42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 Verbindung 134"/>
            <p:cNvCxnSpPr/>
            <p:nvPr/>
          </p:nvCxnSpPr>
          <p:spPr>
            <a:xfrm>
              <a:off x="7164288" y="4125615"/>
              <a:ext cx="248044" cy="11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hteck 94"/>
            <p:cNvSpPr/>
            <p:nvPr/>
          </p:nvSpPr>
          <p:spPr>
            <a:xfrm>
              <a:off x="7419943" y="4721871"/>
              <a:ext cx="1008112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kaufm. </a:t>
              </a:r>
              <a:r>
                <a:rPr lang="de-CH" sz="800" b="1" dirty="0" err="1" smtClean="0">
                  <a:solidFill>
                    <a:schemeClr val="tx1"/>
                  </a:solidFill>
                </a:rPr>
                <a:t>Sachbearb</a:t>
              </a:r>
              <a:r>
                <a:rPr lang="de-CH" sz="800" b="1" dirty="0" smtClean="0">
                  <a:solidFill>
                    <a:schemeClr val="tx1"/>
                  </a:solidFill>
                </a:rPr>
                <a:t>.</a:t>
              </a:r>
            </a:p>
            <a:p>
              <a:pPr algn="ctr"/>
              <a:r>
                <a:rPr lang="de-CH" sz="800" b="1" dirty="0" smtClean="0">
                  <a:solidFill>
                    <a:schemeClr val="tx1"/>
                  </a:solidFill>
                </a:rPr>
                <a:t>5</a:t>
              </a:r>
              <a:r>
                <a:rPr lang="de-CH" sz="800" b="1" dirty="0" smtClean="0">
                  <a:solidFill>
                    <a:schemeClr val="tx1"/>
                  </a:solidFill>
                </a:rPr>
                <a:t>0 %</a:t>
              </a:r>
              <a:endParaRPr lang="de-CH" sz="8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78" name="Rechteck 77"/>
          <p:cNvSpPr/>
          <p:nvPr/>
        </p:nvSpPr>
        <p:spPr>
          <a:xfrm>
            <a:off x="4788024" y="4509120"/>
            <a:ext cx="1008112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Sozialarbeiterin</a:t>
            </a:r>
            <a:br>
              <a:rPr lang="de-CH" sz="800" b="1" dirty="0" smtClean="0">
                <a:solidFill>
                  <a:schemeClr val="tx1"/>
                </a:solidFill>
              </a:rPr>
            </a:br>
            <a:r>
              <a:rPr lang="de-CH" sz="800" b="1" dirty="0" smtClean="0">
                <a:solidFill>
                  <a:schemeClr val="tx1"/>
                </a:solidFill>
              </a:rPr>
              <a:t>100 %</a:t>
            </a:r>
          </a:p>
        </p:txBody>
      </p:sp>
      <p:cxnSp>
        <p:nvCxnSpPr>
          <p:cNvPr id="94" name="Gerade Verbindung 93"/>
          <p:cNvCxnSpPr/>
          <p:nvPr/>
        </p:nvCxnSpPr>
        <p:spPr>
          <a:xfrm flipH="1">
            <a:off x="2051050" y="2780928"/>
            <a:ext cx="670" cy="2924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>
            <a:stCxn id="103" idx="2"/>
          </p:cNvCxnSpPr>
          <p:nvPr/>
        </p:nvCxnSpPr>
        <p:spPr>
          <a:xfrm>
            <a:off x="4716016" y="2676982"/>
            <a:ext cx="8384" cy="3964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/>
          <p:nvPr/>
        </p:nvCxnSpPr>
        <p:spPr>
          <a:xfrm>
            <a:off x="7452320" y="2780928"/>
            <a:ext cx="2580" cy="29882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1043608" y="4509120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149"/>
          <p:cNvCxnSpPr/>
          <p:nvPr/>
        </p:nvCxnSpPr>
        <p:spPr>
          <a:xfrm>
            <a:off x="4716016" y="3356992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mit Pfeil 190"/>
          <p:cNvCxnSpPr/>
          <p:nvPr/>
        </p:nvCxnSpPr>
        <p:spPr>
          <a:xfrm>
            <a:off x="2339752" y="1700808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/>
          <p:cNvSpPr txBox="1"/>
          <p:nvPr/>
        </p:nvSpPr>
        <p:spPr>
          <a:xfrm>
            <a:off x="3491880" y="2276872"/>
            <a:ext cx="2448272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b="1" dirty="0" smtClean="0"/>
              <a:t>Dienstchefin KESB (Präsidentin)* </a:t>
            </a:r>
          </a:p>
          <a:p>
            <a:pPr algn="ctr"/>
            <a:r>
              <a:rPr lang="de-CH" sz="1000" b="1" dirty="0" smtClean="0"/>
              <a:t>Stv. Dienstchef KESB *</a:t>
            </a:r>
            <a:endParaRPr lang="de-CH" sz="1000" b="1" dirty="0"/>
          </a:p>
        </p:txBody>
      </p:sp>
      <p:sp>
        <p:nvSpPr>
          <p:cNvPr id="214" name="Textfeld 213"/>
          <p:cNvSpPr txBox="1"/>
          <p:nvPr/>
        </p:nvSpPr>
        <p:spPr>
          <a:xfrm>
            <a:off x="395536" y="18864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 smtClean="0"/>
              <a:t>Kindes- und Erwachsenenschutzbehörde Luzern / gilt ab </a:t>
            </a:r>
            <a:r>
              <a:rPr lang="de-CH" b="1" dirty="0" smtClean="0"/>
              <a:t>01.02.2024</a:t>
            </a:r>
            <a:endParaRPr lang="de-CH" b="1" dirty="0" smtClean="0"/>
          </a:p>
        </p:txBody>
      </p:sp>
      <p:sp>
        <p:nvSpPr>
          <p:cNvPr id="90" name="Textfeld 89"/>
          <p:cNvSpPr txBox="1"/>
          <p:nvPr/>
        </p:nvSpPr>
        <p:spPr>
          <a:xfrm>
            <a:off x="7020272" y="227687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 smtClean="0"/>
              <a:t>*Geschäftsleitung KESB</a:t>
            </a:r>
          </a:p>
        </p:txBody>
      </p:sp>
      <p:grpSp>
        <p:nvGrpSpPr>
          <p:cNvPr id="126" name="Gruppieren 125"/>
          <p:cNvGrpSpPr/>
          <p:nvPr/>
        </p:nvGrpSpPr>
        <p:grpSpPr>
          <a:xfrm>
            <a:off x="323528" y="548680"/>
            <a:ext cx="8352928" cy="1584176"/>
            <a:chOff x="539552" y="980728"/>
            <a:chExt cx="8352928" cy="1152128"/>
          </a:xfrm>
        </p:grpSpPr>
        <p:sp>
          <p:nvSpPr>
            <p:cNvPr id="127" name="Rechteck 126"/>
            <p:cNvSpPr/>
            <p:nvPr/>
          </p:nvSpPr>
          <p:spPr>
            <a:xfrm>
              <a:off x="4932040" y="980728"/>
              <a:ext cx="3960440" cy="11521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400" b="1" dirty="0" smtClean="0">
                  <a:solidFill>
                    <a:schemeClr val="tx1"/>
                  </a:solidFill>
                </a:rPr>
                <a:t>KESB Kammer ll</a:t>
              </a:r>
              <a:endParaRPr lang="de-C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hteck 128"/>
            <p:cNvSpPr/>
            <p:nvPr/>
          </p:nvSpPr>
          <p:spPr>
            <a:xfrm>
              <a:off x="539552" y="980728"/>
              <a:ext cx="3960440" cy="115212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1400" b="1" dirty="0" smtClean="0">
                  <a:solidFill>
                    <a:schemeClr val="tx1"/>
                  </a:solidFill>
                </a:rPr>
                <a:t>KESB Kammer l</a:t>
              </a:r>
              <a:endParaRPr lang="de-C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1949276" y="1628800"/>
              <a:ext cx="1182564" cy="4310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900" b="1" dirty="0" smtClean="0">
                  <a:solidFill>
                    <a:schemeClr val="tx1"/>
                  </a:solidFill>
                </a:rPr>
                <a:t>KESB-Mitglied</a:t>
              </a:r>
            </a:p>
            <a:p>
              <a:pPr algn="ctr"/>
              <a:r>
                <a:rPr lang="de-CH" sz="900" b="1" dirty="0" smtClean="0">
                  <a:solidFill>
                    <a:schemeClr val="tx1"/>
                  </a:solidFill>
                </a:rPr>
                <a:t>Juristin</a:t>
              </a:r>
              <a:br>
                <a:rPr lang="de-CH" sz="900" b="1" dirty="0" smtClean="0">
                  <a:solidFill>
                    <a:schemeClr val="tx1"/>
                  </a:solidFill>
                </a:rPr>
              </a:br>
              <a:r>
                <a:rPr lang="de-CH" sz="9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133" name="Rechteck 132"/>
            <p:cNvSpPr/>
            <p:nvPr/>
          </p:nvSpPr>
          <p:spPr>
            <a:xfrm>
              <a:off x="683568" y="1628800"/>
              <a:ext cx="115212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900" b="1" dirty="0" smtClean="0">
                  <a:solidFill>
                    <a:schemeClr val="tx1"/>
                  </a:solidFill>
                </a:rPr>
                <a:t>KESB-Mitglied</a:t>
              </a:r>
            </a:p>
            <a:p>
              <a:pPr algn="ctr"/>
              <a:r>
                <a:rPr lang="de-CH" sz="900" b="1" dirty="0" smtClean="0">
                  <a:solidFill>
                    <a:schemeClr val="tx1"/>
                  </a:solidFill>
                </a:rPr>
                <a:t>Sozialarbeiter</a:t>
              </a:r>
              <a:br>
                <a:rPr lang="de-CH" sz="900" b="1" dirty="0" smtClean="0">
                  <a:solidFill>
                    <a:schemeClr val="tx1"/>
                  </a:solidFill>
                </a:rPr>
              </a:br>
              <a:r>
                <a:rPr lang="de-CH" sz="900" b="1" dirty="0" smtClean="0">
                  <a:solidFill>
                    <a:schemeClr val="tx1"/>
                  </a:solidFill>
                </a:rPr>
                <a:t>80 %</a:t>
              </a:r>
              <a:endParaRPr lang="de-CH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8" name="Rechteck 137"/>
            <p:cNvSpPr/>
            <p:nvPr/>
          </p:nvSpPr>
          <p:spPr>
            <a:xfrm>
              <a:off x="1979712" y="1190206"/>
              <a:ext cx="1152128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00"/>
                </a:lnSpc>
              </a:pPr>
              <a:r>
                <a:rPr lang="de-CH" sz="900" b="1" dirty="0" smtClean="0">
                  <a:solidFill>
                    <a:schemeClr val="tx1"/>
                  </a:solidFill>
                </a:rPr>
                <a:t>Präsidentin KESB</a:t>
              </a:r>
            </a:p>
            <a:p>
              <a:pPr algn="ctr">
                <a:lnSpc>
                  <a:spcPts val="1000"/>
                </a:lnSpc>
              </a:pPr>
              <a:r>
                <a:rPr lang="de-CH" sz="900" b="1" dirty="0" smtClean="0">
                  <a:solidFill>
                    <a:schemeClr val="tx1"/>
                  </a:solidFill>
                </a:rPr>
                <a:t>Juristin</a:t>
              </a:r>
              <a:br>
                <a:rPr lang="de-CH" sz="900" b="1" dirty="0" smtClean="0">
                  <a:solidFill>
                    <a:schemeClr val="tx1"/>
                  </a:solidFill>
                </a:rPr>
              </a:br>
              <a:r>
                <a:rPr lang="de-CH" sz="900" b="1" dirty="0" smtClean="0">
                  <a:solidFill>
                    <a:schemeClr val="tx1"/>
                  </a:solidFill>
                </a:rPr>
                <a:t>90 %</a:t>
              </a:r>
            </a:p>
          </p:txBody>
        </p:sp>
        <p:sp>
          <p:nvSpPr>
            <p:cNvPr id="139" name="Rechteck 138"/>
            <p:cNvSpPr/>
            <p:nvPr/>
          </p:nvSpPr>
          <p:spPr>
            <a:xfrm>
              <a:off x="6372200" y="1190206"/>
              <a:ext cx="1080120" cy="2880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00"/>
                </a:lnSpc>
              </a:pPr>
              <a:r>
                <a:rPr lang="de-CH" sz="800" b="1" dirty="0" smtClean="0">
                  <a:solidFill>
                    <a:schemeClr val="tx1"/>
                  </a:solidFill>
                </a:rPr>
                <a:t>Vizepräsident KESB</a:t>
              </a:r>
            </a:p>
            <a:p>
              <a:pPr algn="ctr">
                <a:lnSpc>
                  <a:spcPts val="1000"/>
                </a:lnSpc>
              </a:pPr>
              <a:r>
                <a:rPr lang="de-CH" sz="900" b="1" dirty="0" smtClean="0">
                  <a:solidFill>
                    <a:schemeClr val="tx1"/>
                  </a:solidFill>
                </a:rPr>
                <a:t>Jurist</a:t>
              </a:r>
              <a:br>
                <a:rPr lang="de-CH" sz="900" b="1" dirty="0" smtClean="0">
                  <a:solidFill>
                    <a:schemeClr val="tx1"/>
                  </a:solidFill>
                </a:rPr>
              </a:br>
              <a:r>
                <a:rPr lang="de-CH" sz="900" b="1" dirty="0" smtClean="0">
                  <a:solidFill>
                    <a:schemeClr val="tx1"/>
                  </a:solidFill>
                </a:rPr>
                <a:t>80 %</a:t>
              </a:r>
            </a:p>
          </p:txBody>
        </p:sp>
        <p:sp>
          <p:nvSpPr>
            <p:cNvPr id="141" name="Rechteck 140"/>
            <p:cNvSpPr/>
            <p:nvPr/>
          </p:nvSpPr>
          <p:spPr>
            <a:xfrm>
              <a:off x="3203848" y="1628800"/>
              <a:ext cx="1224136" cy="4320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de-CH" sz="900" b="1" dirty="0">
                  <a:solidFill>
                    <a:schemeClr val="tx1"/>
                  </a:solidFill>
                </a:rPr>
                <a:t>KESB-Mitglied</a:t>
              </a:r>
            </a:p>
            <a:p>
              <a:pPr algn="ctr"/>
              <a:r>
                <a:rPr lang="de-CH" sz="900" b="1" dirty="0" smtClean="0">
                  <a:solidFill>
                    <a:schemeClr val="tx1"/>
                  </a:solidFill>
                </a:rPr>
                <a:t>Sozialarbeiter</a:t>
              </a:r>
              <a:r>
                <a:rPr lang="de-CH" sz="900" b="1" dirty="0">
                  <a:solidFill>
                    <a:schemeClr val="tx1"/>
                  </a:solidFill>
                </a:rPr>
                <a:t/>
              </a:r>
              <a:br>
                <a:rPr lang="de-CH" sz="900" b="1" dirty="0">
                  <a:solidFill>
                    <a:schemeClr val="tx1"/>
                  </a:solidFill>
                </a:rPr>
              </a:br>
              <a:r>
                <a:rPr lang="de-CH" sz="900" b="1" dirty="0">
                  <a:solidFill>
                    <a:schemeClr val="tx1"/>
                  </a:solidFill>
                </a:rPr>
                <a:t>80 %</a:t>
              </a:r>
              <a:endParaRPr lang="de-CH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7" name="Gerade Verbindung 146"/>
          <p:cNvCxnSpPr/>
          <p:nvPr/>
        </p:nvCxnSpPr>
        <p:spPr>
          <a:xfrm>
            <a:off x="1043608" y="1340768"/>
            <a:ext cx="25922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Gerade Verbindung 160"/>
          <p:cNvCxnSpPr/>
          <p:nvPr/>
        </p:nvCxnSpPr>
        <p:spPr>
          <a:xfrm flipV="1">
            <a:off x="8032750" y="1308100"/>
            <a:ext cx="0" cy="14605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Gerade Verbindung 162"/>
          <p:cNvCxnSpPr/>
          <p:nvPr/>
        </p:nvCxnSpPr>
        <p:spPr>
          <a:xfrm>
            <a:off x="5508104" y="1309018"/>
            <a:ext cx="25202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Gerade Verbindung 155"/>
          <p:cNvCxnSpPr/>
          <p:nvPr/>
        </p:nvCxnSpPr>
        <p:spPr>
          <a:xfrm flipH="1" flipV="1">
            <a:off x="6718300" y="1225550"/>
            <a:ext cx="6350" cy="2159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4644008" y="3717032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4644008" y="4725144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4644008" y="4149080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Gerade Verbindung 121"/>
          <p:cNvCxnSpPr/>
          <p:nvPr/>
        </p:nvCxnSpPr>
        <p:spPr>
          <a:xfrm>
            <a:off x="4716016" y="5229200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98"/>
          <p:cNvCxnSpPr/>
          <p:nvPr/>
        </p:nvCxnSpPr>
        <p:spPr>
          <a:xfrm flipV="1">
            <a:off x="2425700" y="1230858"/>
            <a:ext cx="1116" cy="20424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133" idx="0"/>
          </p:cNvCxnSpPr>
          <p:nvPr/>
        </p:nvCxnSpPr>
        <p:spPr>
          <a:xfrm flipV="1">
            <a:off x="1043608" y="1340768"/>
            <a:ext cx="0" cy="990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V="1">
            <a:off x="3635896" y="1340768"/>
            <a:ext cx="0" cy="990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hteck 114"/>
          <p:cNvSpPr/>
          <p:nvPr/>
        </p:nvSpPr>
        <p:spPr>
          <a:xfrm>
            <a:off x="4841776" y="1456134"/>
            <a:ext cx="1152128" cy="594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900" b="1" dirty="0">
                <a:solidFill>
                  <a:schemeClr val="tx1"/>
                </a:solidFill>
              </a:rPr>
              <a:t>KESB-Mitglied</a:t>
            </a:r>
          </a:p>
          <a:p>
            <a:pPr algn="ctr"/>
            <a:r>
              <a:rPr lang="de-CH" sz="900" b="1" dirty="0" smtClean="0">
                <a:solidFill>
                  <a:schemeClr val="tx1"/>
                </a:solidFill>
              </a:rPr>
              <a:t>Sozialarbeiter / Jurist</a:t>
            </a:r>
            <a:r>
              <a:rPr lang="de-CH" sz="900" b="1" dirty="0">
                <a:solidFill>
                  <a:schemeClr val="tx1"/>
                </a:solidFill>
              </a:rPr>
              <a:t/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900" b="1" dirty="0">
                <a:solidFill>
                  <a:schemeClr val="tx1"/>
                </a:solidFill>
              </a:rPr>
              <a:t>80 %</a:t>
            </a:r>
          </a:p>
        </p:txBody>
      </p:sp>
      <p:cxnSp>
        <p:nvCxnSpPr>
          <p:cNvPr id="123" name="Gerade Verbindung 122"/>
          <p:cNvCxnSpPr/>
          <p:nvPr/>
        </p:nvCxnSpPr>
        <p:spPr>
          <a:xfrm flipH="1" flipV="1">
            <a:off x="5505450" y="1308100"/>
            <a:ext cx="6350" cy="152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hteck 124"/>
          <p:cNvSpPr/>
          <p:nvPr/>
        </p:nvSpPr>
        <p:spPr>
          <a:xfrm>
            <a:off x="7421290" y="1455266"/>
            <a:ext cx="114300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900" b="1" dirty="0">
                <a:solidFill>
                  <a:schemeClr val="tx1"/>
                </a:solidFill>
              </a:rPr>
              <a:t>KESB-Mitglied</a:t>
            </a:r>
          </a:p>
          <a:p>
            <a:pPr algn="ctr"/>
            <a:r>
              <a:rPr lang="de-CH" sz="900" b="1" dirty="0">
                <a:solidFill>
                  <a:schemeClr val="tx1"/>
                </a:solidFill>
              </a:rPr>
              <a:t>Sozialarbeiterin/</a:t>
            </a:r>
            <a:br>
              <a:rPr lang="de-CH" sz="900" b="1" dirty="0">
                <a:solidFill>
                  <a:schemeClr val="tx1"/>
                </a:solidFill>
              </a:rPr>
            </a:br>
            <a:r>
              <a:rPr lang="de-CH" sz="900" b="1" dirty="0">
                <a:solidFill>
                  <a:schemeClr val="tx1"/>
                </a:solidFill>
              </a:rPr>
              <a:t>Pädagogin 60 </a:t>
            </a:r>
            <a:r>
              <a:rPr lang="de-CH" sz="900" b="1" dirty="0" smtClean="0">
                <a:solidFill>
                  <a:schemeClr val="tx1"/>
                </a:solidFill>
              </a:rPr>
              <a:t>%</a:t>
            </a:r>
            <a:endParaRPr lang="de-CH" sz="900" b="1" dirty="0">
              <a:solidFill>
                <a:schemeClr val="tx1"/>
              </a:solidFill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6118076" y="1450876"/>
            <a:ext cx="1182564" cy="59270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CH" sz="900" b="1" dirty="0" smtClean="0">
                <a:solidFill>
                  <a:schemeClr val="tx1"/>
                </a:solidFill>
              </a:rPr>
              <a:t>KESB-Mitglied</a:t>
            </a:r>
          </a:p>
          <a:p>
            <a:pPr algn="ctr"/>
            <a:r>
              <a:rPr lang="de-CH" sz="900" b="1" dirty="0" smtClean="0">
                <a:solidFill>
                  <a:schemeClr val="tx1"/>
                </a:solidFill>
              </a:rPr>
              <a:t>Juristin</a:t>
            </a:r>
            <a:br>
              <a:rPr lang="de-CH" sz="900" b="1" dirty="0" smtClean="0">
                <a:solidFill>
                  <a:schemeClr val="tx1"/>
                </a:solidFill>
              </a:rPr>
            </a:br>
            <a:r>
              <a:rPr lang="de-CH" sz="900" b="1" dirty="0" smtClean="0">
                <a:solidFill>
                  <a:schemeClr val="tx1"/>
                </a:solidFill>
              </a:rPr>
              <a:t>70 %</a:t>
            </a:r>
          </a:p>
        </p:txBody>
      </p:sp>
      <p:sp>
        <p:nvSpPr>
          <p:cNvPr id="187" name="Rechteck 186"/>
          <p:cNvSpPr/>
          <p:nvPr/>
        </p:nvSpPr>
        <p:spPr>
          <a:xfrm>
            <a:off x="2123728" y="4365104"/>
            <a:ext cx="1008112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Juristin </a:t>
            </a:r>
            <a:br>
              <a:rPr lang="de-CH" sz="800" b="1" dirty="0" smtClean="0">
                <a:solidFill>
                  <a:schemeClr val="tx1"/>
                </a:solidFill>
              </a:rPr>
            </a:br>
            <a:r>
              <a:rPr lang="de-CH" sz="800" b="1" dirty="0" smtClean="0">
                <a:solidFill>
                  <a:schemeClr val="tx1"/>
                </a:solidFill>
              </a:rPr>
              <a:t>60 % </a:t>
            </a:r>
          </a:p>
        </p:txBody>
      </p:sp>
      <p:sp>
        <p:nvSpPr>
          <p:cNvPr id="194" name="Rechteck 193"/>
          <p:cNvSpPr/>
          <p:nvPr/>
        </p:nvSpPr>
        <p:spPr>
          <a:xfrm>
            <a:off x="2123728" y="3933056"/>
            <a:ext cx="1008112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Juristin </a:t>
            </a:r>
            <a:br>
              <a:rPr lang="de-CH" sz="800" b="1" dirty="0" smtClean="0">
                <a:solidFill>
                  <a:schemeClr val="tx1"/>
                </a:solidFill>
              </a:rPr>
            </a:br>
            <a:r>
              <a:rPr lang="de-CH" sz="800" b="1" dirty="0" smtClean="0">
                <a:solidFill>
                  <a:schemeClr val="tx1"/>
                </a:solidFill>
              </a:rPr>
              <a:t>60 % </a:t>
            </a:r>
          </a:p>
        </p:txBody>
      </p:sp>
      <p:sp>
        <p:nvSpPr>
          <p:cNvPr id="209" name="Rechteck 208"/>
          <p:cNvSpPr/>
          <p:nvPr/>
        </p:nvSpPr>
        <p:spPr>
          <a:xfrm>
            <a:off x="755576" y="6206860"/>
            <a:ext cx="7992888" cy="53450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000" dirty="0" smtClean="0">
                <a:solidFill>
                  <a:schemeClr val="tx1"/>
                </a:solidFill>
              </a:rPr>
              <a:t>	</a:t>
            </a:r>
          </a:p>
          <a:p>
            <a:pPr>
              <a:tabLst>
                <a:tab pos="7715250" algn="r"/>
              </a:tabLst>
            </a:pPr>
            <a:r>
              <a:rPr lang="de-CH" sz="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de-CH" sz="1000" b="1" dirty="0" smtClean="0">
              <a:solidFill>
                <a:schemeClr val="tx1"/>
              </a:solidFill>
            </a:endParaRPr>
          </a:p>
        </p:txBody>
      </p:sp>
      <p:cxnSp>
        <p:nvCxnSpPr>
          <p:cNvPr id="110" name="Gerade Verbindung 109"/>
          <p:cNvCxnSpPr/>
          <p:nvPr/>
        </p:nvCxnSpPr>
        <p:spPr>
          <a:xfrm>
            <a:off x="7308304" y="4941168"/>
            <a:ext cx="263547" cy="1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 flipV="1">
            <a:off x="7308304" y="4076700"/>
            <a:ext cx="254546" cy="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92"/>
          <p:cNvSpPr/>
          <p:nvPr/>
        </p:nvSpPr>
        <p:spPr>
          <a:xfrm>
            <a:off x="977488" y="4365104"/>
            <a:ext cx="1008112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Juristin </a:t>
            </a:r>
            <a:br>
              <a:rPr lang="de-CH" sz="800" b="1" dirty="0" smtClean="0">
                <a:solidFill>
                  <a:schemeClr val="tx1"/>
                </a:solidFill>
              </a:rPr>
            </a:br>
            <a:r>
              <a:rPr lang="de-CH" sz="800" b="1" dirty="0" smtClean="0">
                <a:solidFill>
                  <a:schemeClr val="tx1"/>
                </a:solidFill>
              </a:rPr>
              <a:t>60 % </a:t>
            </a:r>
          </a:p>
        </p:txBody>
      </p:sp>
      <p:cxnSp>
        <p:nvCxnSpPr>
          <p:cNvPr id="96" name="Gerade Verbindung 100"/>
          <p:cNvCxnSpPr/>
          <p:nvPr/>
        </p:nvCxnSpPr>
        <p:spPr>
          <a:xfrm>
            <a:off x="1979712" y="458112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100"/>
          <p:cNvCxnSpPr/>
          <p:nvPr/>
        </p:nvCxnSpPr>
        <p:spPr>
          <a:xfrm>
            <a:off x="2048608" y="4941168"/>
            <a:ext cx="75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/>
          <p:cNvSpPr/>
          <p:nvPr/>
        </p:nvSpPr>
        <p:spPr>
          <a:xfrm>
            <a:off x="6246168" y="5157152"/>
            <a:ext cx="1071119" cy="3096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800" b="1" dirty="0" smtClean="0">
              <a:solidFill>
                <a:schemeClr val="tx1"/>
              </a:solidFill>
            </a:endParaRPr>
          </a:p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kaufm</a:t>
            </a:r>
            <a:r>
              <a:rPr lang="de-CH" sz="800" b="1" dirty="0">
                <a:solidFill>
                  <a:schemeClr val="tx1"/>
                </a:solidFill>
              </a:rPr>
              <a:t>. </a:t>
            </a:r>
            <a:r>
              <a:rPr lang="de-CH" sz="800" b="1" dirty="0" err="1">
                <a:solidFill>
                  <a:schemeClr val="tx1"/>
                </a:solidFill>
              </a:rPr>
              <a:t>Sachbearb</a:t>
            </a:r>
            <a:r>
              <a:rPr lang="de-CH" sz="8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60 %</a:t>
            </a:r>
            <a:endParaRPr lang="de-CH" sz="800" b="1" dirty="0" smtClean="0">
              <a:solidFill>
                <a:schemeClr val="tx1"/>
              </a:solidFill>
            </a:endParaRPr>
          </a:p>
          <a:p>
            <a:pPr algn="ctr"/>
            <a:endParaRPr lang="de-CH" sz="800" b="1" dirty="0" smtClean="0">
              <a:solidFill>
                <a:schemeClr val="tx1"/>
              </a:solidFill>
            </a:endParaRPr>
          </a:p>
        </p:txBody>
      </p:sp>
      <p:cxnSp>
        <p:nvCxnSpPr>
          <p:cNvPr id="104" name="Gerade Verbindung 109"/>
          <p:cNvCxnSpPr/>
          <p:nvPr/>
        </p:nvCxnSpPr>
        <p:spPr>
          <a:xfrm>
            <a:off x="7328930" y="5310695"/>
            <a:ext cx="263547" cy="1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hteck 106"/>
          <p:cNvSpPr/>
          <p:nvPr/>
        </p:nvSpPr>
        <p:spPr>
          <a:xfrm>
            <a:off x="6246167" y="4733850"/>
            <a:ext cx="1071119" cy="3096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Revisor</a:t>
            </a:r>
            <a:br>
              <a:rPr lang="de-CH" sz="800" b="1" dirty="0" smtClean="0">
                <a:solidFill>
                  <a:schemeClr val="tx1"/>
                </a:solidFill>
              </a:rPr>
            </a:br>
            <a:r>
              <a:rPr lang="de-CH" sz="800" b="1" dirty="0" smtClean="0">
                <a:solidFill>
                  <a:schemeClr val="tx1"/>
                </a:solidFill>
              </a:rPr>
              <a:t>90 %</a:t>
            </a:r>
          </a:p>
        </p:txBody>
      </p:sp>
      <p:sp>
        <p:nvSpPr>
          <p:cNvPr id="84" name="Rechteck 83"/>
          <p:cNvSpPr/>
          <p:nvPr/>
        </p:nvSpPr>
        <p:spPr>
          <a:xfrm>
            <a:off x="6232684" y="5617302"/>
            <a:ext cx="1071119" cy="3096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b="1" dirty="0" smtClean="0">
                <a:solidFill>
                  <a:schemeClr val="tx1"/>
                </a:solidFill>
              </a:rPr>
              <a:t>Lernende/r</a:t>
            </a:r>
          </a:p>
          <a:p>
            <a:pPr algn="ctr"/>
            <a:endParaRPr lang="de-CH" sz="800" b="1" dirty="0" smtClean="0">
              <a:solidFill>
                <a:schemeClr val="tx1"/>
              </a:solidFill>
            </a:endParaRPr>
          </a:p>
        </p:txBody>
      </p:sp>
      <p:cxnSp>
        <p:nvCxnSpPr>
          <p:cNvPr id="98" name="Gerade Verbindung 109"/>
          <p:cNvCxnSpPr/>
          <p:nvPr/>
        </p:nvCxnSpPr>
        <p:spPr>
          <a:xfrm>
            <a:off x="7307686" y="5770784"/>
            <a:ext cx="142396" cy="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Bildschirmpräsentation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Stadt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weingas</dc:creator>
  <cp:lastModifiedBy>Wyser Sarah</cp:lastModifiedBy>
  <cp:revision>232</cp:revision>
  <cp:lastPrinted>2023-08-22T10:22:56Z</cp:lastPrinted>
  <dcterms:created xsi:type="dcterms:W3CDTF">2012-08-23T09:40:42Z</dcterms:created>
  <dcterms:modified xsi:type="dcterms:W3CDTF">2024-01-24T13:18:05Z</dcterms:modified>
</cp:coreProperties>
</file>